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60" r:id="rId4"/>
    <p:sldId id="277" r:id="rId5"/>
    <p:sldId id="261" r:id="rId6"/>
    <p:sldId id="262" r:id="rId7"/>
    <p:sldId id="279" r:id="rId8"/>
    <p:sldId id="280" r:id="rId9"/>
    <p:sldId id="281" r:id="rId10"/>
    <p:sldId id="282" r:id="rId11"/>
    <p:sldId id="283" r:id="rId12"/>
    <p:sldId id="284" r:id="rId13"/>
    <p:sldId id="285" r:id="rId14"/>
    <p:sldId id="286" r:id="rId15"/>
    <p:sldId id="278" r:id="rId16"/>
    <p:sldId id="287" r:id="rId17"/>
    <p:sldId id="288" r:id="rId18"/>
    <p:sldId id="271" r:id="rId19"/>
    <p:sldId id="272" r:id="rId20"/>
    <p:sldId id="273" r:id="rId21"/>
    <p:sldId id="274" r:id="rId22"/>
    <p:sldId id="289" r:id="rId23"/>
    <p:sldId id="291" r:id="rId24"/>
    <p:sldId id="290"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342" autoAdjust="0"/>
  </p:normalViewPr>
  <p:slideViewPr>
    <p:cSldViewPr snapToGrid="0">
      <p:cViewPr varScale="1">
        <p:scale>
          <a:sx n="58" d="100"/>
          <a:sy n="58" d="100"/>
        </p:scale>
        <p:origin x="1646" y="62"/>
      </p:cViewPr>
      <p:guideLst/>
    </p:cSldViewPr>
  </p:slideViewPr>
  <p:outlineViewPr>
    <p:cViewPr>
      <p:scale>
        <a:sx n="33" d="100"/>
        <a:sy n="33" d="100"/>
      </p:scale>
      <p:origin x="0" y="-35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Hazendonk" userId="d80d1ef9-c8d4-4e24-a8f5-9a7d76050137" providerId="ADAL" clId="{A1B8133A-9604-48F8-99E2-1F88EDC2205A}"/>
    <pc:docChg chg="custSel delSld modSld">
      <pc:chgData name="Nicole Hazendonk" userId="d80d1ef9-c8d4-4e24-a8f5-9a7d76050137" providerId="ADAL" clId="{A1B8133A-9604-48F8-99E2-1F88EDC2205A}" dt="2022-06-21T15:57:56.290" v="80" actId="20577"/>
      <pc:docMkLst>
        <pc:docMk/>
      </pc:docMkLst>
      <pc:sldChg chg="modSp mod">
        <pc:chgData name="Nicole Hazendonk" userId="d80d1ef9-c8d4-4e24-a8f5-9a7d76050137" providerId="ADAL" clId="{A1B8133A-9604-48F8-99E2-1F88EDC2205A}" dt="2022-06-21T15:56:31.520" v="12" actId="20577"/>
        <pc:sldMkLst>
          <pc:docMk/>
          <pc:sldMk cId="0" sldId="257"/>
        </pc:sldMkLst>
        <pc:spChg chg="mod">
          <ac:chgData name="Nicole Hazendonk" userId="d80d1ef9-c8d4-4e24-a8f5-9a7d76050137" providerId="ADAL" clId="{A1B8133A-9604-48F8-99E2-1F88EDC2205A}" dt="2022-06-21T15:56:31.520" v="12" actId="20577"/>
          <ac:spMkLst>
            <pc:docMk/>
            <pc:sldMk cId="0" sldId="257"/>
            <ac:spMk id="9" creationId="{C133E62C-5F12-485C-AFEE-3C64DF0F1999}"/>
          </ac:spMkLst>
        </pc:spChg>
      </pc:sldChg>
      <pc:sldChg chg="modSp mod">
        <pc:chgData name="Nicole Hazendonk" userId="d80d1ef9-c8d4-4e24-a8f5-9a7d76050137" providerId="ADAL" clId="{A1B8133A-9604-48F8-99E2-1F88EDC2205A}" dt="2022-06-21T15:56:50.505" v="18" actId="20577"/>
        <pc:sldMkLst>
          <pc:docMk/>
          <pc:sldMk cId="1543438500" sldId="258"/>
        </pc:sldMkLst>
        <pc:spChg chg="mod">
          <ac:chgData name="Nicole Hazendonk" userId="d80d1ef9-c8d4-4e24-a8f5-9a7d76050137" providerId="ADAL" clId="{A1B8133A-9604-48F8-99E2-1F88EDC2205A}" dt="2022-06-21T15:56:42.106" v="17" actId="20577"/>
          <ac:spMkLst>
            <pc:docMk/>
            <pc:sldMk cId="1543438500" sldId="258"/>
            <ac:spMk id="2" creationId="{0B558EF4-B106-4CFD-AD29-12F0927A4018}"/>
          </ac:spMkLst>
        </pc:spChg>
        <pc:spChg chg="mod">
          <ac:chgData name="Nicole Hazendonk" userId="d80d1ef9-c8d4-4e24-a8f5-9a7d76050137" providerId="ADAL" clId="{A1B8133A-9604-48F8-99E2-1F88EDC2205A}" dt="2022-06-21T15:56:50.505" v="18" actId="20577"/>
          <ac:spMkLst>
            <pc:docMk/>
            <pc:sldMk cId="1543438500" sldId="258"/>
            <ac:spMk id="3" creationId="{DE708E92-9E56-403C-92E8-D131EE531794}"/>
          </ac:spMkLst>
        </pc:spChg>
      </pc:sldChg>
      <pc:sldChg chg="del">
        <pc:chgData name="Nicole Hazendonk" userId="d80d1ef9-c8d4-4e24-a8f5-9a7d76050137" providerId="ADAL" clId="{A1B8133A-9604-48F8-99E2-1F88EDC2205A}" dt="2022-06-21T15:56:55.798" v="19" actId="2696"/>
        <pc:sldMkLst>
          <pc:docMk/>
          <pc:sldMk cId="775541724" sldId="275"/>
        </pc:sldMkLst>
      </pc:sldChg>
      <pc:sldChg chg="modSp mod modNotesTx">
        <pc:chgData name="Nicole Hazendonk" userId="d80d1ef9-c8d4-4e24-a8f5-9a7d76050137" providerId="ADAL" clId="{A1B8133A-9604-48F8-99E2-1F88EDC2205A}" dt="2022-06-21T15:57:56.290" v="80" actId="20577"/>
        <pc:sldMkLst>
          <pc:docMk/>
          <pc:sldMk cId="1393183810" sldId="290"/>
        </pc:sldMkLst>
        <pc:spChg chg="mod">
          <ac:chgData name="Nicole Hazendonk" userId="d80d1ef9-c8d4-4e24-a8f5-9a7d76050137" providerId="ADAL" clId="{A1B8133A-9604-48F8-99E2-1F88EDC2205A}" dt="2022-06-21T15:57:53.253" v="79" actId="20577"/>
          <ac:spMkLst>
            <pc:docMk/>
            <pc:sldMk cId="1393183810" sldId="290"/>
            <ac:spMk id="2" creationId="{0BBD9445-7E56-44FC-8D6A-F95B9FA31A3D}"/>
          </ac:spMkLst>
        </pc:spChg>
      </pc:sldChg>
      <pc:sldChg chg="modSp mod">
        <pc:chgData name="Nicole Hazendonk" userId="d80d1ef9-c8d4-4e24-a8f5-9a7d76050137" providerId="ADAL" clId="{A1B8133A-9604-48F8-99E2-1F88EDC2205A}" dt="2022-06-21T15:57:33.788" v="20" actId="20577"/>
        <pc:sldMkLst>
          <pc:docMk/>
          <pc:sldMk cId="62513114" sldId="291"/>
        </pc:sldMkLst>
        <pc:spChg chg="mod">
          <ac:chgData name="Nicole Hazendonk" userId="d80d1ef9-c8d4-4e24-a8f5-9a7d76050137" providerId="ADAL" clId="{A1B8133A-9604-48F8-99E2-1F88EDC2205A}" dt="2022-06-21T15:57:33.788" v="20" actId="20577"/>
          <ac:spMkLst>
            <pc:docMk/>
            <pc:sldMk cId="62513114" sldId="291"/>
            <ac:spMk id="3" creationId="{1348B5E4-05E9-42CA-856A-7B32E4A733A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CE9457-27CC-435A-ADF8-3EF473128C70}"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07F31F23-F5DA-4B11-B221-472296FE3A04}">
      <dgm:prSet/>
      <dgm:spPr/>
      <dgm:t>
        <a:bodyPr/>
        <a:lstStyle/>
        <a:p>
          <a:r>
            <a:rPr lang="nl-NL" dirty="0"/>
            <a:t>een ziekte bestrijden (verwijden van bloedvaten, remmen van ontstekingsverschijnselen</a:t>
          </a:r>
          <a:endParaRPr lang="en-US" dirty="0"/>
        </a:p>
      </dgm:t>
    </dgm:pt>
    <dgm:pt modelId="{FF884190-9BAA-457F-A7CA-8B9911201C56}" type="parTrans" cxnId="{E329FCCA-9D2F-48E9-AACD-3DD905315187}">
      <dgm:prSet/>
      <dgm:spPr/>
      <dgm:t>
        <a:bodyPr/>
        <a:lstStyle/>
        <a:p>
          <a:endParaRPr lang="en-US"/>
        </a:p>
      </dgm:t>
    </dgm:pt>
    <dgm:pt modelId="{B7275CDA-D754-4C89-B9B2-5E64DF883027}" type="sibTrans" cxnId="{E329FCCA-9D2F-48E9-AACD-3DD905315187}">
      <dgm:prSet/>
      <dgm:spPr/>
      <dgm:t>
        <a:bodyPr/>
        <a:lstStyle/>
        <a:p>
          <a:endParaRPr lang="en-US"/>
        </a:p>
      </dgm:t>
    </dgm:pt>
    <dgm:pt modelId="{C1C9A1F7-60E2-4DA9-B8E5-8667B295CA51}">
      <dgm:prSet/>
      <dgm:spPr/>
      <dgm:t>
        <a:bodyPr/>
        <a:lstStyle/>
        <a:p>
          <a:r>
            <a:rPr lang="nl-NL"/>
            <a:t>curatief = genezend </a:t>
          </a:r>
          <a:endParaRPr lang="en-US"/>
        </a:p>
      </dgm:t>
    </dgm:pt>
    <dgm:pt modelId="{776720A1-3447-4109-856A-AC5DD3AE784F}" type="parTrans" cxnId="{28138770-33C1-42E5-938E-16D2F217A48C}">
      <dgm:prSet/>
      <dgm:spPr/>
      <dgm:t>
        <a:bodyPr/>
        <a:lstStyle/>
        <a:p>
          <a:endParaRPr lang="en-US"/>
        </a:p>
      </dgm:t>
    </dgm:pt>
    <dgm:pt modelId="{884B6541-8BBA-470A-873A-DA5C5A2F5045}" type="sibTrans" cxnId="{28138770-33C1-42E5-938E-16D2F217A48C}">
      <dgm:prSet/>
      <dgm:spPr/>
      <dgm:t>
        <a:bodyPr/>
        <a:lstStyle/>
        <a:p>
          <a:endParaRPr lang="en-US"/>
        </a:p>
      </dgm:t>
    </dgm:pt>
    <dgm:pt modelId="{116C8DC9-959D-4D2C-A336-2C6645D5E70E}">
      <dgm:prSet/>
      <dgm:spPr/>
      <dgm:t>
        <a:bodyPr/>
        <a:lstStyle/>
        <a:p>
          <a:r>
            <a:rPr lang="nl-NL"/>
            <a:t>causaal = oorzaak bestrijdend</a:t>
          </a:r>
          <a:endParaRPr lang="en-US"/>
        </a:p>
      </dgm:t>
    </dgm:pt>
    <dgm:pt modelId="{7AE9E73A-3FAB-4591-A0BD-52AD3D4A9CFD}" type="parTrans" cxnId="{4BDF3052-8843-45F2-B7A9-1A8A74623D9D}">
      <dgm:prSet/>
      <dgm:spPr/>
      <dgm:t>
        <a:bodyPr/>
        <a:lstStyle/>
        <a:p>
          <a:endParaRPr lang="en-US"/>
        </a:p>
      </dgm:t>
    </dgm:pt>
    <dgm:pt modelId="{322E3A70-EFD3-49C5-B2E0-F1FD6B046AE2}" type="sibTrans" cxnId="{4BDF3052-8843-45F2-B7A9-1A8A74623D9D}">
      <dgm:prSet/>
      <dgm:spPr/>
      <dgm:t>
        <a:bodyPr/>
        <a:lstStyle/>
        <a:p>
          <a:endParaRPr lang="en-US"/>
        </a:p>
      </dgm:t>
    </dgm:pt>
    <dgm:pt modelId="{A9F944EE-906D-4E77-B8CA-194FC8AB0F76}">
      <dgm:prSet/>
      <dgm:spPr/>
      <dgm:t>
        <a:bodyPr/>
        <a:lstStyle/>
        <a:p>
          <a:r>
            <a:rPr lang="nl-NL" dirty="0"/>
            <a:t>een functie in het lichaam ondersteunen </a:t>
          </a:r>
          <a:endParaRPr lang="en-US" dirty="0"/>
        </a:p>
      </dgm:t>
    </dgm:pt>
    <dgm:pt modelId="{9BA7AA0A-C920-4C16-A7F0-6F871F7A873E}" type="parTrans" cxnId="{3710035E-99C9-4B85-B788-B6CC604132F1}">
      <dgm:prSet/>
      <dgm:spPr/>
      <dgm:t>
        <a:bodyPr/>
        <a:lstStyle/>
        <a:p>
          <a:endParaRPr lang="en-US"/>
        </a:p>
      </dgm:t>
    </dgm:pt>
    <dgm:pt modelId="{3CDC1129-2BF2-4A6C-8C16-E5943DFA1360}" type="sibTrans" cxnId="{3710035E-99C9-4B85-B788-B6CC604132F1}">
      <dgm:prSet/>
      <dgm:spPr/>
      <dgm:t>
        <a:bodyPr/>
        <a:lstStyle/>
        <a:p>
          <a:endParaRPr lang="en-US"/>
        </a:p>
      </dgm:t>
    </dgm:pt>
    <dgm:pt modelId="{957E46DB-70D4-4678-AEBC-4DC78D041DCD}">
      <dgm:prSet/>
      <dgm:spPr/>
      <dgm:t>
        <a:bodyPr/>
        <a:lstStyle/>
        <a:p>
          <a:r>
            <a:rPr lang="nl-NL"/>
            <a:t>suppleren = een tekort bestrijden (bv. vitamines)</a:t>
          </a:r>
          <a:endParaRPr lang="en-US"/>
        </a:p>
      </dgm:t>
    </dgm:pt>
    <dgm:pt modelId="{40B8BACD-FCEE-4941-831B-9B105A00FAB9}" type="parTrans" cxnId="{40A98A27-D11F-42F4-83C7-BE00247E2238}">
      <dgm:prSet/>
      <dgm:spPr/>
      <dgm:t>
        <a:bodyPr/>
        <a:lstStyle/>
        <a:p>
          <a:endParaRPr lang="en-US"/>
        </a:p>
      </dgm:t>
    </dgm:pt>
    <dgm:pt modelId="{CB7397CE-E864-45C7-B260-EBC48730C254}" type="sibTrans" cxnId="{40A98A27-D11F-42F4-83C7-BE00247E2238}">
      <dgm:prSet/>
      <dgm:spPr/>
      <dgm:t>
        <a:bodyPr/>
        <a:lstStyle/>
        <a:p>
          <a:endParaRPr lang="en-US"/>
        </a:p>
      </dgm:t>
    </dgm:pt>
    <dgm:pt modelId="{772219D6-54B1-4323-8449-734CE3AB21AA}">
      <dgm:prSet/>
      <dgm:spPr/>
      <dgm:t>
        <a:bodyPr/>
        <a:lstStyle/>
        <a:p>
          <a:r>
            <a:rPr lang="nl-NL"/>
            <a:t>substitutie = aanvullen lichaamseigen stof (bv. hormonen)  </a:t>
          </a:r>
          <a:endParaRPr lang="en-US"/>
        </a:p>
      </dgm:t>
    </dgm:pt>
    <dgm:pt modelId="{C5EAA742-4333-4CC1-91D6-FF28662BFDBF}" type="parTrans" cxnId="{73B68B39-D94B-4480-B5C6-A807E4790E82}">
      <dgm:prSet/>
      <dgm:spPr/>
      <dgm:t>
        <a:bodyPr/>
        <a:lstStyle/>
        <a:p>
          <a:endParaRPr lang="en-US"/>
        </a:p>
      </dgm:t>
    </dgm:pt>
    <dgm:pt modelId="{7A55345B-C007-4588-A24C-6B9030FB61D4}" type="sibTrans" cxnId="{73B68B39-D94B-4480-B5C6-A807E4790E82}">
      <dgm:prSet/>
      <dgm:spPr/>
      <dgm:t>
        <a:bodyPr/>
        <a:lstStyle/>
        <a:p>
          <a:endParaRPr lang="en-US"/>
        </a:p>
      </dgm:t>
    </dgm:pt>
    <dgm:pt modelId="{30844CFC-DF9F-45FF-B847-2C4D92D730AF}">
      <dgm:prSet/>
      <dgm:spPr/>
      <dgm:t>
        <a:bodyPr/>
        <a:lstStyle/>
        <a:p>
          <a:r>
            <a:rPr lang="nl-NL" dirty="0"/>
            <a:t>een symptoom wegnemen</a:t>
          </a:r>
          <a:endParaRPr lang="en-US" dirty="0"/>
        </a:p>
      </dgm:t>
    </dgm:pt>
    <dgm:pt modelId="{17DE43A4-1274-4520-807E-026836E99CA8}" type="parTrans" cxnId="{27088DE8-C090-4A85-A977-CF4E557A055C}">
      <dgm:prSet/>
      <dgm:spPr/>
      <dgm:t>
        <a:bodyPr/>
        <a:lstStyle/>
        <a:p>
          <a:endParaRPr lang="en-US"/>
        </a:p>
      </dgm:t>
    </dgm:pt>
    <dgm:pt modelId="{E92EDB57-4B90-4332-9B15-A7B5884AD26F}" type="sibTrans" cxnId="{27088DE8-C090-4A85-A977-CF4E557A055C}">
      <dgm:prSet/>
      <dgm:spPr/>
      <dgm:t>
        <a:bodyPr/>
        <a:lstStyle/>
        <a:p>
          <a:endParaRPr lang="en-US"/>
        </a:p>
      </dgm:t>
    </dgm:pt>
    <dgm:pt modelId="{614128E1-A7CA-430A-B5E1-2F24C15AAC4D}">
      <dgm:prSet/>
      <dgm:spPr/>
      <dgm:t>
        <a:bodyPr/>
        <a:lstStyle/>
        <a:p>
          <a:r>
            <a:rPr lang="nl-NL"/>
            <a:t>ziekte voorkomen (profylactisch- profylaxe) (vb. vaccineren) </a:t>
          </a:r>
          <a:endParaRPr lang="en-US"/>
        </a:p>
      </dgm:t>
    </dgm:pt>
    <dgm:pt modelId="{F75D297D-D74E-400A-88AD-ADD6963D139B}" type="parTrans" cxnId="{8C3286A2-0A70-4135-A8A3-9E10CA1F7103}">
      <dgm:prSet/>
      <dgm:spPr/>
      <dgm:t>
        <a:bodyPr/>
        <a:lstStyle/>
        <a:p>
          <a:endParaRPr lang="en-US"/>
        </a:p>
      </dgm:t>
    </dgm:pt>
    <dgm:pt modelId="{DFE5E52B-74AB-4DB7-87C9-A071ABFE5B0D}" type="sibTrans" cxnId="{8C3286A2-0A70-4135-A8A3-9E10CA1F7103}">
      <dgm:prSet/>
      <dgm:spPr/>
      <dgm:t>
        <a:bodyPr/>
        <a:lstStyle/>
        <a:p>
          <a:endParaRPr lang="en-US"/>
        </a:p>
      </dgm:t>
    </dgm:pt>
    <dgm:pt modelId="{DED425AA-70CE-45E9-9EEC-9DA94DC93001}" type="pres">
      <dgm:prSet presAssocID="{61CE9457-27CC-435A-ADF8-3EF473128C70}" presName="linear" presStyleCnt="0">
        <dgm:presLayoutVars>
          <dgm:animLvl val="lvl"/>
          <dgm:resizeHandles val="exact"/>
        </dgm:presLayoutVars>
      </dgm:prSet>
      <dgm:spPr/>
    </dgm:pt>
    <dgm:pt modelId="{801D5727-745E-4987-926F-F6AFCD120642}" type="pres">
      <dgm:prSet presAssocID="{07F31F23-F5DA-4B11-B221-472296FE3A04}" presName="parentText" presStyleLbl="node1" presStyleIdx="0" presStyleCnt="4">
        <dgm:presLayoutVars>
          <dgm:chMax val="0"/>
          <dgm:bulletEnabled val="1"/>
        </dgm:presLayoutVars>
      </dgm:prSet>
      <dgm:spPr/>
    </dgm:pt>
    <dgm:pt modelId="{EB252BA0-F41B-4235-B712-3779570072A4}" type="pres">
      <dgm:prSet presAssocID="{07F31F23-F5DA-4B11-B221-472296FE3A04}" presName="childText" presStyleLbl="revTx" presStyleIdx="0" presStyleCnt="2">
        <dgm:presLayoutVars>
          <dgm:bulletEnabled val="1"/>
        </dgm:presLayoutVars>
      </dgm:prSet>
      <dgm:spPr/>
    </dgm:pt>
    <dgm:pt modelId="{9819C706-AD37-45D7-82CB-FBC205D7E9CA}" type="pres">
      <dgm:prSet presAssocID="{A9F944EE-906D-4E77-B8CA-194FC8AB0F76}" presName="parentText" presStyleLbl="node1" presStyleIdx="1" presStyleCnt="4">
        <dgm:presLayoutVars>
          <dgm:chMax val="0"/>
          <dgm:bulletEnabled val="1"/>
        </dgm:presLayoutVars>
      </dgm:prSet>
      <dgm:spPr/>
    </dgm:pt>
    <dgm:pt modelId="{250779E4-704F-4075-82CC-6A39E9691D6C}" type="pres">
      <dgm:prSet presAssocID="{A9F944EE-906D-4E77-B8CA-194FC8AB0F76}" presName="childText" presStyleLbl="revTx" presStyleIdx="1" presStyleCnt="2">
        <dgm:presLayoutVars>
          <dgm:bulletEnabled val="1"/>
        </dgm:presLayoutVars>
      </dgm:prSet>
      <dgm:spPr/>
    </dgm:pt>
    <dgm:pt modelId="{A7CB9D07-0FA2-41B8-A54F-68958107E4DA}" type="pres">
      <dgm:prSet presAssocID="{30844CFC-DF9F-45FF-B847-2C4D92D730AF}" presName="parentText" presStyleLbl="node1" presStyleIdx="2" presStyleCnt="4">
        <dgm:presLayoutVars>
          <dgm:chMax val="0"/>
          <dgm:bulletEnabled val="1"/>
        </dgm:presLayoutVars>
      </dgm:prSet>
      <dgm:spPr/>
    </dgm:pt>
    <dgm:pt modelId="{EE4F403A-B12C-4DBB-B731-8C136D757CA9}" type="pres">
      <dgm:prSet presAssocID="{E92EDB57-4B90-4332-9B15-A7B5884AD26F}" presName="spacer" presStyleCnt="0"/>
      <dgm:spPr/>
    </dgm:pt>
    <dgm:pt modelId="{0026DA40-94C1-4F4F-8DC2-8E32CBB761AE}" type="pres">
      <dgm:prSet presAssocID="{614128E1-A7CA-430A-B5E1-2F24C15AAC4D}" presName="parentText" presStyleLbl="node1" presStyleIdx="3" presStyleCnt="4">
        <dgm:presLayoutVars>
          <dgm:chMax val="0"/>
          <dgm:bulletEnabled val="1"/>
        </dgm:presLayoutVars>
      </dgm:prSet>
      <dgm:spPr/>
    </dgm:pt>
  </dgm:ptLst>
  <dgm:cxnLst>
    <dgm:cxn modelId="{40A98A27-D11F-42F4-83C7-BE00247E2238}" srcId="{A9F944EE-906D-4E77-B8CA-194FC8AB0F76}" destId="{957E46DB-70D4-4678-AEBC-4DC78D041DCD}" srcOrd="0" destOrd="0" parTransId="{40B8BACD-FCEE-4941-831B-9B105A00FAB9}" sibTransId="{CB7397CE-E864-45C7-B260-EBC48730C254}"/>
    <dgm:cxn modelId="{73B68B39-D94B-4480-B5C6-A807E4790E82}" srcId="{A9F944EE-906D-4E77-B8CA-194FC8AB0F76}" destId="{772219D6-54B1-4323-8449-734CE3AB21AA}" srcOrd="1" destOrd="0" parTransId="{C5EAA742-4333-4CC1-91D6-FF28662BFDBF}" sibTransId="{7A55345B-C007-4588-A24C-6B9030FB61D4}"/>
    <dgm:cxn modelId="{3710035E-99C9-4B85-B788-B6CC604132F1}" srcId="{61CE9457-27CC-435A-ADF8-3EF473128C70}" destId="{A9F944EE-906D-4E77-B8CA-194FC8AB0F76}" srcOrd="1" destOrd="0" parTransId="{9BA7AA0A-C920-4C16-A7F0-6F871F7A873E}" sibTransId="{3CDC1129-2BF2-4A6C-8C16-E5943DFA1360}"/>
    <dgm:cxn modelId="{48A2B145-F1F7-462C-9E92-973827D39650}" type="presOf" srcId="{61CE9457-27CC-435A-ADF8-3EF473128C70}" destId="{DED425AA-70CE-45E9-9EEC-9DA94DC93001}" srcOrd="0" destOrd="0" presId="urn:microsoft.com/office/officeart/2005/8/layout/vList2"/>
    <dgm:cxn modelId="{F6337D50-A295-4D30-8B41-2E02C40CC162}" type="presOf" srcId="{772219D6-54B1-4323-8449-734CE3AB21AA}" destId="{250779E4-704F-4075-82CC-6A39E9691D6C}" srcOrd="0" destOrd="1" presId="urn:microsoft.com/office/officeart/2005/8/layout/vList2"/>
    <dgm:cxn modelId="{28138770-33C1-42E5-938E-16D2F217A48C}" srcId="{07F31F23-F5DA-4B11-B221-472296FE3A04}" destId="{C1C9A1F7-60E2-4DA9-B8E5-8667B295CA51}" srcOrd="0" destOrd="0" parTransId="{776720A1-3447-4109-856A-AC5DD3AE784F}" sibTransId="{884B6541-8BBA-470A-873A-DA5C5A2F5045}"/>
    <dgm:cxn modelId="{4BDF3052-8843-45F2-B7A9-1A8A74623D9D}" srcId="{07F31F23-F5DA-4B11-B221-472296FE3A04}" destId="{116C8DC9-959D-4D2C-A336-2C6645D5E70E}" srcOrd="1" destOrd="0" parTransId="{7AE9E73A-3FAB-4591-A0BD-52AD3D4A9CFD}" sibTransId="{322E3A70-EFD3-49C5-B2E0-F1FD6B046AE2}"/>
    <dgm:cxn modelId="{F0085553-5E85-47E0-B1A8-34F32C1FD5BA}" type="presOf" srcId="{A9F944EE-906D-4E77-B8CA-194FC8AB0F76}" destId="{9819C706-AD37-45D7-82CB-FBC205D7E9CA}" srcOrd="0" destOrd="0" presId="urn:microsoft.com/office/officeart/2005/8/layout/vList2"/>
    <dgm:cxn modelId="{DB73B976-30DC-4365-B8CF-48F421D48212}" type="presOf" srcId="{614128E1-A7CA-430A-B5E1-2F24C15AAC4D}" destId="{0026DA40-94C1-4F4F-8DC2-8E32CBB761AE}" srcOrd="0" destOrd="0" presId="urn:microsoft.com/office/officeart/2005/8/layout/vList2"/>
    <dgm:cxn modelId="{8C3286A2-0A70-4135-A8A3-9E10CA1F7103}" srcId="{61CE9457-27CC-435A-ADF8-3EF473128C70}" destId="{614128E1-A7CA-430A-B5E1-2F24C15AAC4D}" srcOrd="3" destOrd="0" parTransId="{F75D297D-D74E-400A-88AD-ADD6963D139B}" sibTransId="{DFE5E52B-74AB-4DB7-87C9-A071ABFE5B0D}"/>
    <dgm:cxn modelId="{3D8069AD-5B99-4C67-A188-7D95B616479F}" type="presOf" srcId="{116C8DC9-959D-4D2C-A336-2C6645D5E70E}" destId="{EB252BA0-F41B-4235-B712-3779570072A4}" srcOrd="0" destOrd="1" presId="urn:microsoft.com/office/officeart/2005/8/layout/vList2"/>
    <dgm:cxn modelId="{E329FCCA-9D2F-48E9-AACD-3DD905315187}" srcId="{61CE9457-27CC-435A-ADF8-3EF473128C70}" destId="{07F31F23-F5DA-4B11-B221-472296FE3A04}" srcOrd="0" destOrd="0" parTransId="{FF884190-9BAA-457F-A7CA-8B9911201C56}" sibTransId="{B7275CDA-D754-4C89-B9B2-5E64DF883027}"/>
    <dgm:cxn modelId="{C06BE0D3-B23C-437E-BE06-CC6194100494}" type="presOf" srcId="{30844CFC-DF9F-45FF-B847-2C4D92D730AF}" destId="{A7CB9D07-0FA2-41B8-A54F-68958107E4DA}" srcOrd="0" destOrd="0" presId="urn:microsoft.com/office/officeart/2005/8/layout/vList2"/>
    <dgm:cxn modelId="{27088DE8-C090-4A85-A977-CF4E557A055C}" srcId="{61CE9457-27CC-435A-ADF8-3EF473128C70}" destId="{30844CFC-DF9F-45FF-B847-2C4D92D730AF}" srcOrd="2" destOrd="0" parTransId="{17DE43A4-1274-4520-807E-026836E99CA8}" sibTransId="{E92EDB57-4B90-4332-9B15-A7B5884AD26F}"/>
    <dgm:cxn modelId="{6BF3CAEF-0911-453C-823D-3547A58739DC}" type="presOf" srcId="{07F31F23-F5DA-4B11-B221-472296FE3A04}" destId="{801D5727-745E-4987-926F-F6AFCD120642}" srcOrd="0" destOrd="0" presId="urn:microsoft.com/office/officeart/2005/8/layout/vList2"/>
    <dgm:cxn modelId="{A2FF0DF2-1151-482C-9333-BA9835301938}" type="presOf" srcId="{C1C9A1F7-60E2-4DA9-B8E5-8667B295CA51}" destId="{EB252BA0-F41B-4235-B712-3779570072A4}" srcOrd="0" destOrd="0" presId="urn:microsoft.com/office/officeart/2005/8/layout/vList2"/>
    <dgm:cxn modelId="{AF91DAF3-6624-4EC3-B154-4B5E7B160116}" type="presOf" srcId="{957E46DB-70D4-4678-AEBC-4DC78D041DCD}" destId="{250779E4-704F-4075-82CC-6A39E9691D6C}" srcOrd="0" destOrd="0" presId="urn:microsoft.com/office/officeart/2005/8/layout/vList2"/>
    <dgm:cxn modelId="{44D12D02-7116-417B-8EF0-7F45B478D15E}" type="presParOf" srcId="{DED425AA-70CE-45E9-9EEC-9DA94DC93001}" destId="{801D5727-745E-4987-926F-F6AFCD120642}" srcOrd="0" destOrd="0" presId="urn:microsoft.com/office/officeart/2005/8/layout/vList2"/>
    <dgm:cxn modelId="{D4E992B7-3D4D-4507-AF40-BF5CC375FEB6}" type="presParOf" srcId="{DED425AA-70CE-45E9-9EEC-9DA94DC93001}" destId="{EB252BA0-F41B-4235-B712-3779570072A4}" srcOrd="1" destOrd="0" presId="urn:microsoft.com/office/officeart/2005/8/layout/vList2"/>
    <dgm:cxn modelId="{3FFD6ADE-C95B-4050-BE58-36BC1F4BDF57}" type="presParOf" srcId="{DED425AA-70CE-45E9-9EEC-9DA94DC93001}" destId="{9819C706-AD37-45D7-82CB-FBC205D7E9CA}" srcOrd="2" destOrd="0" presId="urn:microsoft.com/office/officeart/2005/8/layout/vList2"/>
    <dgm:cxn modelId="{EB5FC305-69C2-42D9-A083-9A7A2DC4A506}" type="presParOf" srcId="{DED425AA-70CE-45E9-9EEC-9DA94DC93001}" destId="{250779E4-704F-4075-82CC-6A39E9691D6C}" srcOrd="3" destOrd="0" presId="urn:microsoft.com/office/officeart/2005/8/layout/vList2"/>
    <dgm:cxn modelId="{288CC12F-1442-4658-9694-0EF3CE9DD05D}" type="presParOf" srcId="{DED425AA-70CE-45E9-9EEC-9DA94DC93001}" destId="{A7CB9D07-0FA2-41B8-A54F-68958107E4DA}" srcOrd="4" destOrd="0" presId="urn:microsoft.com/office/officeart/2005/8/layout/vList2"/>
    <dgm:cxn modelId="{320EB562-D39F-4436-9325-29F856C41AD5}" type="presParOf" srcId="{DED425AA-70CE-45E9-9EEC-9DA94DC93001}" destId="{EE4F403A-B12C-4DBB-B731-8C136D757CA9}" srcOrd="5" destOrd="0" presId="urn:microsoft.com/office/officeart/2005/8/layout/vList2"/>
    <dgm:cxn modelId="{05444BFB-0149-4E3A-8668-89F3695D1F89}" type="presParOf" srcId="{DED425AA-70CE-45E9-9EEC-9DA94DC93001}" destId="{0026DA40-94C1-4F4F-8DC2-8E32CBB761A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D5727-745E-4987-926F-F6AFCD120642}">
      <dsp:nvSpPr>
        <dsp:cNvPr id="0" name=""/>
        <dsp:cNvSpPr/>
      </dsp:nvSpPr>
      <dsp:spPr>
        <a:xfrm>
          <a:off x="0" y="332779"/>
          <a:ext cx="5961345" cy="875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nl-NL" sz="2200" kern="1200" dirty="0"/>
            <a:t>een ziekte bestrijden (verwijden van bloedvaten, remmen van ontstekingsverschijnselen</a:t>
          </a:r>
          <a:endParaRPr lang="en-US" sz="2200" kern="1200" dirty="0"/>
        </a:p>
      </dsp:txBody>
      <dsp:txXfrm>
        <a:off x="42722" y="375501"/>
        <a:ext cx="5875901" cy="789716"/>
      </dsp:txXfrm>
    </dsp:sp>
    <dsp:sp modelId="{EB252BA0-F41B-4235-B712-3779570072A4}">
      <dsp:nvSpPr>
        <dsp:cNvPr id="0" name=""/>
        <dsp:cNvSpPr/>
      </dsp:nvSpPr>
      <dsp:spPr>
        <a:xfrm>
          <a:off x="0" y="1207939"/>
          <a:ext cx="5961345"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27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nl-NL" sz="1700" kern="1200"/>
            <a:t>curatief = genezend </a:t>
          </a:r>
          <a:endParaRPr lang="en-US" sz="1700" kern="1200"/>
        </a:p>
        <a:p>
          <a:pPr marL="171450" lvl="1" indent="-171450" algn="l" defTabSz="755650">
            <a:lnSpc>
              <a:spcPct val="90000"/>
            </a:lnSpc>
            <a:spcBef>
              <a:spcPct val="0"/>
            </a:spcBef>
            <a:spcAft>
              <a:spcPct val="20000"/>
            </a:spcAft>
            <a:buChar char="•"/>
          </a:pPr>
          <a:r>
            <a:rPr lang="nl-NL" sz="1700" kern="1200"/>
            <a:t>causaal = oorzaak bestrijdend</a:t>
          </a:r>
          <a:endParaRPr lang="en-US" sz="1700" kern="1200"/>
        </a:p>
      </dsp:txBody>
      <dsp:txXfrm>
        <a:off x="0" y="1207939"/>
        <a:ext cx="5961345" cy="592020"/>
      </dsp:txXfrm>
    </dsp:sp>
    <dsp:sp modelId="{9819C706-AD37-45D7-82CB-FBC205D7E9CA}">
      <dsp:nvSpPr>
        <dsp:cNvPr id="0" name=""/>
        <dsp:cNvSpPr/>
      </dsp:nvSpPr>
      <dsp:spPr>
        <a:xfrm>
          <a:off x="0" y="1799959"/>
          <a:ext cx="5961345" cy="8751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nl-NL" sz="2200" kern="1200" dirty="0"/>
            <a:t>een functie in het lichaam ondersteunen </a:t>
          </a:r>
          <a:endParaRPr lang="en-US" sz="2200" kern="1200" dirty="0"/>
        </a:p>
      </dsp:txBody>
      <dsp:txXfrm>
        <a:off x="42722" y="1842681"/>
        <a:ext cx="5875901" cy="789716"/>
      </dsp:txXfrm>
    </dsp:sp>
    <dsp:sp modelId="{250779E4-704F-4075-82CC-6A39E9691D6C}">
      <dsp:nvSpPr>
        <dsp:cNvPr id="0" name=""/>
        <dsp:cNvSpPr/>
      </dsp:nvSpPr>
      <dsp:spPr>
        <a:xfrm>
          <a:off x="0" y="2675120"/>
          <a:ext cx="5961345"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27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nl-NL" sz="1700" kern="1200"/>
            <a:t>suppleren = een tekort bestrijden (bv. vitamines)</a:t>
          </a:r>
          <a:endParaRPr lang="en-US" sz="1700" kern="1200"/>
        </a:p>
        <a:p>
          <a:pPr marL="171450" lvl="1" indent="-171450" algn="l" defTabSz="755650">
            <a:lnSpc>
              <a:spcPct val="90000"/>
            </a:lnSpc>
            <a:spcBef>
              <a:spcPct val="0"/>
            </a:spcBef>
            <a:spcAft>
              <a:spcPct val="20000"/>
            </a:spcAft>
            <a:buChar char="•"/>
          </a:pPr>
          <a:r>
            <a:rPr lang="nl-NL" sz="1700" kern="1200"/>
            <a:t>substitutie = aanvullen lichaamseigen stof (bv. hormonen)  </a:t>
          </a:r>
          <a:endParaRPr lang="en-US" sz="1700" kern="1200"/>
        </a:p>
      </dsp:txBody>
      <dsp:txXfrm>
        <a:off x="0" y="2675120"/>
        <a:ext cx="5961345" cy="592020"/>
      </dsp:txXfrm>
    </dsp:sp>
    <dsp:sp modelId="{A7CB9D07-0FA2-41B8-A54F-68958107E4DA}">
      <dsp:nvSpPr>
        <dsp:cNvPr id="0" name=""/>
        <dsp:cNvSpPr/>
      </dsp:nvSpPr>
      <dsp:spPr>
        <a:xfrm>
          <a:off x="0" y="3267139"/>
          <a:ext cx="5961345" cy="8751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nl-NL" sz="2200" kern="1200" dirty="0"/>
            <a:t>een symptoom wegnemen</a:t>
          </a:r>
          <a:endParaRPr lang="en-US" sz="2200" kern="1200" dirty="0"/>
        </a:p>
      </dsp:txBody>
      <dsp:txXfrm>
        <a:off x="42722" y="3309861"/>
        <a:ext cx="5875901" cy="789716"/>
      </dsp:txXfrm>
    </dsp:sp>
    <dsp:sp modelId="{0026DA40-94C1-4F4F-8DC2-8E32CBB761AE}">
      <dsp:nvSpPr>
        <dsp:cNvPr id="0" name=""/>
        <dsp:cNvSpPr/>
      </dsp:nvSpPr>
      <dsp:spPr>
        <a:xfrm>
          <a:off x="0" y="4205660"/>
          <a:ext cx="5961345" cy="8751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nl-NL" sz="2200" kern="1200"/>
            <a:t>ziekte voorkomen (profylactisch- profylaxe) (vb. vaccineren) </a:t>
          </a:r>
          <a:endParaRPr lang="en-US" sz="2200" kern="1200"/>
        </a:p>
      </dsp:txBody>
      <dsp:txXfrm>
        <a:off x="42722" y="4248382"/>
        <a:ext cx="5875901" cy="7897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8BF7F0-7F97-4900-B7FA-72C1705BE462}" type="datetimeFigureOut">
              <a:rPr lang="nl-NL" smtClean="0"/>
              <a:t>21-6-2022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051B64-A8A8-411A-A0B1-F38BC9B6D8ED}" type="slidenum">
              <a:rPr lang="nl-NL" smtClean="0"/>
              <a:t>‹nr.›</a:t>
            </a:fld>
            <a:endParaRPr lang="nl-NL"/>
          </a:p>
        </p:txBody>
      </p:sp>
    </p:spTree>
    <p:extLst>
      <p:ext uri="{BB962C8B-B14F-4D97-AF65-F5344CB8AC3E}">
        <p14:creationId xmlns:p14="http://schemas.microsoft.com/office/powerpoint/2010/main" val="4258168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9051B64-A8A8-411A-A0B1-F38BC9B6D8ED}" type="slidenum">
              <a:rPr lang="nl-NL" smtClean="0"/>
              <a:t>7</a:t>
            </a:fld>
            <a:endParaRPr lang="nl-NL"/>
          </a:p>
        </p:txBody>
      </p:sp>
    </p:spTree>
    <p:extLst>
      <p:ext uri="{BB962C8B-B14F-4D97-AF65-F5344CB8AC3E}">
        <p14:creationId xmlns:p14="http://schemas.microsoft.com/office/powerpoint/2010/main" val="3979832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9051B64-A8A8-411A-A0B1-F38BC9B6D8ED}" type="slidenum">
              <a:rPr lang="nl-NL" smtClean="0"/>
              <a:t>24</a:t>
            </a:fld>
            <a:endParaRPr lang="nl-NL"/>
          </a:p>
        </p:txBody>
      </p:sp>
    </p:spTree>
    <p:extLst>
      <p:ext uri="{BB962C8B-B14F-4D97-AF65-F5344CB8AC3E}">
        <p14:creationId xmlns:p14="http://schemas.microsoft.com/office/powerpoint/2010/main" val="2746909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9051B64-A8A8-411A-A0B1-F38BC9B6D8ED}" type="slidenum">
              <a:rPr lang="nl-NL" smtClean="0"/>
              <a:t>8</a:t>
            </a:fld>
            <a:endParaRPr lang="nl-NL"/>
          </a:p>
        </p:txBody>
      </p:sp>
    </p:spTree>
    <p:extLst>
      <p:ext uri="{BB962C8B-B14F-4D97-AF65-F5344CB8AC3E}">
        <p14:creationId xmlns:p14="http://schemas.microsoft.com/office/powerpoint/2010/main" val="3623300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9051B64-A8A8-411A-A0B1-F38BC9B6D8ED}" type="slidenum">
              <a:rPr lang="nl-NL" smtClean="0"/>
              <a:t>9</a:t>
            </a:fld>
            <a:endParaRPr lang="nl-NL"/>
          </a:p>
        </p:txBody>
      </p:sp>
    </p:spTree>
    <p:extLst>
      <p:ext uri="{BB962C8B-B14F-4D97-AF65-F5344CB8AC3E}">
        <p14:creationId xmlns:p14="http://schemas.microsoft.com/office/powerpoint/2010/main" val="895482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9051B64-A8A8-411A-A0B1-F38BC9B6D8ED}" type="slidenum">
              <a:rPr lang="nl-NL" smtClean="0"/>
              <a:t>10</a:t>
            </a:fld>
            <a:endParaRPr lang="nl-NL"/>
          </a:p>
        </p:txBody>
      </p:sp>
    </p:spTree>
    <p:extLst>
      <p:ext uri="{BB962C8B-B14F-4D97-AF65-F5344CB8AC3E}">
        <p14:creationId xmlns:p14="http://schemas.microsoft.com/office/powerpoint/2010/main" val="212984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9051B64-A8A8-411A-A0B1-F38BC9B6D8ED}" type="slidenum">
              <a:rPr lang="nl-NL" smtClean="0"/>
              <a:t>11</a:t>
            </a:fld>
            <a:endParaRPr lang="nl-NL"/>
          </a:p>
        </p:txBody>
      </p:sp>
    </p:spTree>
    <p:extLst>
      <p:ext uri="{BB962C8B-B14F-4D97-AF65-F5344CB8AC3E}">
        <p14:creationId xmlns:p14="http://schemas.microsoft.com/office/powerpoint/2010/main" val="432411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9051B64-A8A8-411A-A0B1-F38BC9B6D8ED}" type="slidenum">
              <a:rPr lang="nl-NL" smtClean="0"/>
              <a:t>12</a:t>
            </a:fld>
            <a:endParaRPr lang="nl-NL"/>
          </a:p>
        </p:txBody>
      </p:sp>
    </p:spTree>
    <p:extLst>
      <p:ext uri="{BB962C8B-B14F-4D97-AF65-F5344CB8AC3E}">
        <p14:creationId xmlns:p14="http://schemas.microsoft.com/office/powerpoint/2010/main" val="4288675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9051B64-A8A8-411A-A0B1-F38BC9B6D8ED}" type="slidenum">
              <a:rPr lang="nl-NL" smtClean="0"/>
              <a:t>13</a:t>
            </a:fld>
            <a:endParaRPr lang="nl-NL"/>
          </a:p>
        </p:txBody>
      </p:sp>
    </p:spTree>
    <p:extLst>
      <p:ext uri="{BB962C8B-B14F-4D97-AF65-F5344CB8AC3E}">
        <p14:creationId xmlns:p14="http://schemas.microsoft.com/office/powerpoint/2010/main" val="814827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9051B64-A8A8-411A-A0B1-F38BC9B6D8ED}" type="slidenum">
              <a:rPr lang="nl-NL" smtClean="0"/>
              <a:t>14</a:t>
            </a:fld>
            <a:endParaRPr lang="nl-NL"/>
          </a:p>
        </p:txBody>
      </p:sp>
    </p:spTree>
    <p:extLst>
      <p:ext uri="{BB962C8B-B14F-4D97-AF65-F5344CB8AC3E}">
        <p14:creationId xmlns:p14="http://schemas.microsoft.com/office/powerpoint/2010/main" val="1021069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https://www.lessonup.com/nl/lesson/BW9Bn6t3mdn8FmqNs?utm_source=app&amp;utm_campaign=shared-lesson-app&amp;utm_content=1644844241562&amp;utm_medium=shared-link</a:t>
            </a:r>
          </a:p>
          <a:p>
            <a:endParaRPr lang="nl-NL" dirty="0"/>
          </a:p>
        </p:txBody>
      </p:sp>
      <p:sp>
        <p:nvSpPr>
          <p:cNvPr id="4" name="Tijdelijke aanduiding voor dianummer 3"/>
          <p:cNvSpPr>
            <a:spLocks noGrp="1"/>
          </p:cNvSpPr>
          <p:nvPr>
            <p:ph type="sldNum" sz="quarter" idx="5"/>
          </p:nvPr>
        </p:nvSpPr>
        <p:spPr/>
        <p:txBody>
          <a:bodyPr/>
          <a:lstStyle/>
          <a:p>
            <a:fld id="{19051B64-A8A8-411A-A0B1-F38BC9B6D8ED}" type="slidenum">
              <a:rPr lang="nl-NL" smtClean="0"/>
              <a:t>22</a:t>
            </a:fld>
            <a:endParaRPr lang="nl-NL"/>
          </a:p>
        </p:txBody>
      </p:sp>
    </p:spTree>
    <p:extLst>
      <p:ext uri="{BB962C8B-B14F-4D97-AF65-F5344CB8AC3E}">
        <p14:creationId xmlns:p14="http://schemas.microsoft.com/office/powerpoint/2010/main" val="4102959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942666-B4D9-4190-83FD-C370CD1693F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36ABE28-A721-47FE-950A-5CF88CFE78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46B5DD7-E1A5-4B66-8307-3F448E1C9469}"/>
              </a:ext>
            </a:extLst>
          </p:cNvPr>
          <p:cNvSpPr>
            <a:spLocks noGrp="1"/>
          </p:cNvSpPr>
          <p:nvPr>
            <p:ph type="dt" sz="half" idx="10"/>
          </p:nvPr>
        </p:nvSpPr>
        <p:spPr/>
        <p:txBody>
          <a:bodyPr/>
          <a:lstStyle/>
          <a:p>
            <a:fld id="{1DEC70E8-7909-4C48-B3D8-32BA6731AB4A}" type="datetimeFigureOut">
              <a:rPr lang="nl-NL" smtClean="0"/>
              <a:t>21-6-2022</a:t>
            </a:fld>
            <a:endParaRPr lang="nl-NL"/>
          </a:p>
        </p:txBody>
      </p:sp>
      <p:sp>
        <p:nvSpPr>
          <p:cNvPr id="5" name="Tijdelijke aanduiding voor voettekst 4">
            <a:extLst>
              <a:ext uri="{FF2B5EF4-FFF2-40B4-BE49-F238E27FC236}">
                <a16:creationId xmlns:a16="http://schemas.microsoft.com/office/drawing/2014/main" id="{88D41C1A-FBB2-4A29-89A1-128B6C28A47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7850DFD-A010-46EE-A7E6-80758D09D8EC}"/>
              </a:ext>
            </a:extLst>
          </p:cNvPr>
          <p:cNvSpPr>
            <a:spLocks noGrp="1"/>
          </p:cNvSpPr>
          <p:nvPr>
            <p:ph type="sldNum" sz="quarter" idx="12"/>
          </p:nvPr>
        </p:nvSpPr>
        <p:spPr/>
        <p:txBody>
          <a:bodyPr/>
          <a:lstStyle/>
          <a:p>
            <a:fld id="{C8380E8A-0799-4C8D-95F3-ADFE36756DB0}" type="slidenum">
              <a:rPr lang="nl-NL" smtClean="0"/>
              <a:t>‹nr.›</a:t>
            </a:fld>
            <a:endParaRPr lang="nl-NL"/>
          </a:p>
        </p:txBody>
      </p:sp>
    </p:spTree>
    <p:extLst>
      <p:ext uri="{BB962C8B-B14F-4D97-AF65-F5344CB8AC3E}">
        <p14:creationId xmlns:p14="http://schemas.microsoft.com/office/powerpoint/2010/main" val="1173379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A6BC8E-2173-4605-A3F7-688A438288B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03E89A0-4178-475F-9335-5D1A64A15BB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5D4A9A4-B49A-4930-AF68-FA0BD9712362}"/>
              </a:ext>
            </a:extLst>
          </p:cNvPr>
          <p:cNvSpPr>
            <a:spLocks noGrp="1"/>
          </p:cNvSpPr>
          <p:nvPr>
            <p:ph type="dt" sz="half" idx="10"/>
          </p:nvPr>
        </p:nvSpPr>
        <p:spPr/>
        <p:txBody>
          <a:bodyPr/>
          <a:lstStyle/>
          <a:p>
            <a:fld id="{1DEC70E8-7909-4C48-B3D8-32BA6731AB4A}" type="datetimeFigureOut">
              <a:rPr lang="nl-NL" smtClean="0"/>
              <a:t>21-6-2022</a:t>
            </a:fld>
            <a:endParaRPr lang="nl-NL"/>
          </a:p>
        </p:txBody>
      </p:sp>
      <p:sp>
        <p:nvSpPr>
          <p:cNvPr id="5" name="Tijdelijke aanduiding voor voettekst 4">
            <a:extLst>
              <a:ext uri="{FF2B5EF4-FFF2-40B4-BE49-F238E27FC236}">
                <a16:creationId xmlns:a16="http://schemas.microsoft.com/office/drawing/2014/main" id="{1D719F4B-AD17-46BC-BF5A-DB654BA5A61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28D9F5C-0542-4184-A86E-524175F96421}"/>
              </a:ext>
            </a:extLst>
          </p:cNvPr>
          <p:cNvSpPr>
            <a:spLocks noGrp="1"/>
          </p:cNvSpPr>
          <p:nvPr>
            <p:ph type="sldNum" sz="quarter" idx="12"/>
          </p:nvPr>
        </p:nvSpPr>
        <p:spPr/>
        <p:txBody>
          <a:bodyPr/>
          <a:lstStyle/>
          <a:p>
            <a:fld id="{C8380E8A-0799-4C8D-95F3-ADFE36756DB0}" type="slidenum">
              <a:rPr lang="nl-NL" smtClean="0"/>
              <a:t>‹nr.›</a:t>
            </a:fld>
            <a:endParaRPr lang="nl-NL"/>
          </a:p>
        </p:txBody>
      </p:sp>
    </p:spTree>
    <p:extLst>
      <p:ext uri="{BB962C8B-B14F-4D97-AF65-F5344CB8AC3E}">
        <p14:creationId xmlns:p14="http://schemas.microsoft.com/office/powerpoint/2010/main" val="334936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7257A59-3250-46FD-811F-21F2F033D49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6142F6D-84B4-4680-AB01-90E987E3D8D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DFE304F-C265-4450-AD53-FE39235F616B}"/>
              </a:ext>
            </a:extLst>
          </p:cNvPr>
          <p:cNvSpPr>
            <a:spLocks noGrp="1"/>
          </p:cNvSpPr>
          <p:nvPr>
            <p:ph type="dt" sz="half" idx="10"/>
          </p:nvPr>
        </p:nvSpPr>
        <p:spPr/>
        <p:txBody>
          <a:bodyPr/>
          <a:lstStyle/>
          <a:p>
            <a:fld id="{1DEC70E8-7909-4C48-B3D8-32BA6731AB4A}" type="datetimeFigureOut">
              <a:rPr lang="nl-NL" smtClean="0"/>
              <a:t>21-6-2022</a:t>
            </a:fld>
            <a:endParaRPr lang="nl-NL"/>
          </a:p>
        </p:txBody>
      </p:sp>
      <p:sp>
        <p:nvSpPr>
          <p:cNvPr id="5" name="Tijdelijke aanduiding voor voettekst 4">
            <a:extLst>
              <a:ext uri="{FF2B5EF4-FFF2-40B4-BE49-F238E27FC236}">
                <a16:creationId xmlns:a16="http://schemas.microsoft.com/office/drawing/2014/main" id="{8A78FA8A-8CEE-4CE9-8FFC-2D30F8A078B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3175A6A-A0D1-4B65-8B0A-098799CBC3F1}"/>
              </a:ext>
            </a:extLst>
          </p:cNvPr>
          <p:cNvSpPr>
            <a:spLocks noGrp="1"/>
          </p:cNvSpPr>
          <p:nvPr>
            <p:ph type="sldNum" sz="quarter" idx="12"/>
          </p:nvPr>
        </p:nvSpPr>
        <p:spPr/>
        <p:txBody>
          <a:bodyPr/>
          <a:lstStyle/>
          <a:p>
            <a:fld id="{C8380E8A-0799-4C8D-95F3-ADFE36756DB0}" type="slidenum">
              <a:rPr lang="nl-NL" smtClean="0"/>
              <a:t>‹nr.›</a:t>
            </a:fld>
            <a:endParaRPr lang="nl-NL"/>
          </a:p>
        </p:txBody>
      </p:sp>
    </p:spTree>
    <p:extLst>
      <p:ext uri="{BB962C8B-B14F-4D97-AF65-F5344CB8AC3E}">
        <p14:creationId xmlns:p14="http://schemas.microsoft.com/office/powerpoint/2010/main" val="3524498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7CA726-1462-4A34-908E-B5A509EEF39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A39BF3F-A36A-4648-8787-BA3D65F70F5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BF22172-D700-41E5-9E84-F21731805EFE}"/>
              </a:ext>
            </a:extLst>
          </p:cNvPr>
          <p:cNvSpPr>
            <a:spLocks noGrp="1"/>
          </p:cNvSpPr>
          <p:nvPr>
            <p:ph type="dt" sz="half" idx="10"/>
          </p:nvPr>
        </p:nvSpPr>
        <p:spPr/>
        <p:txBody>
          <a:bodyPr/>
          <a:lstStyle/>
          <a:p>
            <a:fld id="{1DEC70E8-7909-4C48-B3D8-32BA6731AB4A}" type="datetimeFigureOut">
              <a:rPr lang="nl-NL" smtClean="0"/>
              <a:t>21-6-2022</a:t>
            </a:fld>
            <a:endParaRPr lang="nl-NL"/>
          </a:p>
        </p:txBody>
      </p:sp>
      <p:sp>
        <p:nvSpPr>
          <p:cNvPr id="5" name="Tijdelijke aanduiding voor voettekst 4">
            <a:extLst>
              <a:ext uri="{FF2B5EF4-FFF2-40B4-BE49-F238E27FC236}">
                <a16:creationId xmlns:a16="http://schemas.microsoft.com/office/drawing/2014/main" id="{F8B297AA-07E8-4769-83D1-1EF970B0FAA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34B56C2-22DF-4035-8756-85684BC71085}"/>
              </a:ext>
            </a:extLst>
          </p:cNvPr>
          <p:cNvSpPr>
            <a:spLocks noGrp="1"/>
          </p:cNvSpPr>
          <p:nvPr>
            <p:ph type="sldNum" sz="quarter" idx="12"/>
          </p:nvPr>
        </p:nvSpPr>
        <p:spPr/>
        <p:txBody>
          <a:bodyPr/>
          <a:lstStyle/>
          <a:p>
            <a:fld id="{C8380E8A-0799-4C8D-95F3-ADFE36756DB0}" type="slidenum">
              <a:rPr lang="nl-NL" smtClean="0"/>
              <a:t>‹nr.›</a:t>
            </a:fld>
            <a:endParaRPr lang="nl-NL"/>
          </a:p>
        </p:txBody>
      </p:sp>
    </p:spTree>
    <p:extLst>
      <p:ext uri="{BB962C8B-B14F-4D97-AF65-F5344CB8AC3E}">
        <p14:creationId xmlns:p14="http://schemas.microsoft.com/office/powerpoint/2010/main" val="711386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5CBF85-C606-4FE6-A85B-B21D7A9FA73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D6D47FE-EAB4-4514-90C3-D88A078DF6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8AD0D67-FFF1-4168-9945-EAE6FDB9FD58}"/>
              </a:ext>
            </a:extLst>
          </p:cNvPr>
          <p:cNvSpPr>
            <a:spLocks noGrp="1"/>
          </p:cNvSpPr>
          <p:nvPr>
            <p:ph type="dt" sz="half" idx="10"/>
          </p:nvPr>
        </p:nvSpPr>
        <p:spPr/>
        <p:txBody>
          <a:bodyPr/>
          <a:lstStyle/>
          <a:p>
            <a:fld id="{1DEC70E8-7909-4C48-B3D8-32BA6731AB4A}" type="datetimeFigureOut">
              <a:rPr lang="nl-NL" smtClean="0"/>
              <a:t>21-6-2022</a:t>
            </a:fld>
            <a:endParaRPr lang="nl-NL"/>
          </a:p>
        </p:txBody>
      </p:sp>
      <p:sp>
        <p:nvSpPr>
          <p:cNvPr id="5" name="Tijdelijke aanduiding voor voettekst 4">
            <a:extLst>
              <a:ext uri="{FF2B5EF4-FFF2-40B4-BE49-F238E27FC236}">
                <a16:creationId xmlns:a16="http://schemas.microsoft.com/office/drawing/2014/main" id="{6090AC23-00CA-45EF-B18C-6692C80F174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6EB5805-ECF9-4ED5-86FB-153B59D8045A}"/>
              </a:ext>
            </a:extLst>
          </p:cNvPr>
          <p:cNvSpPr>
            <a:spLocks noGrp="1"/>
          </p:cNvSpPr>
          <p:nvPr>
            <p:ph type="sldNum" sz="quarter" idx="12"/>
          </p:nvPr>
        </p:nvSpPr>
        <p:spPr/>
        <p:txBody>
          <a:bodyPr/>
          <a:lstStyle/>
          <a:p>
            <a:fld id="{C8380E8A-0799-4C8D-95F3-ADFE36756DB0}" type="slidenum">
              <a:rPr lang="nl-NL" smtClean="0"/>
              <a:t>‹nr.›</a:t>
            </a:fld>
            <a:endParaRPr lang="nl-NL"/>
          </a:p>
        </p:txBody>
      </p:sp>
    </p:spTree>
    <p:extLst>
      <p:ext uri="{BB962C8B-B14F-4D97-AF65-F5344CB8AC3E}">
        <p14:creationId xmlns:p14="http://schemas.microsoft.com/office/powerpoint/2010/main" val="4269229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6EE59-CAA9-40A8-BF65-CACE95A3B18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A675776-7994-4410-8941-90309A6197E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8332C17-A4AC-42C5-82A4-2253D979052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9A2CF68-F1C7-4214-938B-326CA9460F11}"/>
              </a:ext>
            </a:extLst>
          </p:cNvPr>
          <p:cNvSpPr>
            <a:spLocks noGrp="1"/>
          </p:cNvSpPr>
          <p:nvPr>
            <p:ph type="dt" sz="half" idx="10"/>
          </p:nvPr>
        </p:nvSpPr>
        <p:spPr/>
        <p:txBody>
          <a:bodyPr/>
          <a:lstStyle/>
          <a:p>
            <a:fld id="{1DEC70E8-7909-4C48-B3D8-32BA6731AB4A}" type="datetimeFigureOut">
              <a:rPr lang="nl-NL" smtClean="0"/>
              <a:t>21-6-2022</a:t>
            </a:fld>
            <a:endParaRPr lang="nl-NL"/>
          </a:p>
        </p:txBody>
      </p:sp>
      <p:sp>
        <p:nvSpPr>
          <p:cNvPr id="6" name="Tijdelijke aanduiding voor voettekst 5">
            <a:extLst>
              <a:ext uri="{FF2B5EF4-FFF2-40B4-BE49-F238E27FC236}">
                <a16:creationId xmlns:a16="http://schemas.microsoft.com/office/drawing/2014/main" id="{5D8D6015-6179-4DFA-8127-84956803731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1FD4C24-3FD7-4446-92CC-46EE0D0FA0E7}"/>
              </a:ext>
            </a:extLst>
          </p:cNvPr>
          <p:cNvSpPr>
            <a:spLocks noGrp="1"/>
          </p:cNvSpPr>
          <p:nvPr>
            <p:ph type="sldNum" sz="quarter" idx="12"/>
          </p:nvPr>
        </p:nvSpPr>
        <p:spPr/>
        <p:txBody>
          <a:bodyPr/>
          <a:lstStyle/>
          <a:p>
            <a:fld id="{C8380E8A-0799-4C8D-95F3-ADFE36756DB0}" type="slidenum">
              <a:rPr lang="nl-NL" smtClean="0"/>
              <a:t>‹nr.›</a:t>
            </a:fld>
            <a:endParaRPr lang="nl-NL"/>
          </a:p>
        </p:txBody>
      </p:sp>
    </p:spTree>
    <p:extLst>
      <p:ext uri="{BB962C8B-B14F-4D97-AF65-F5344CB8AC3E}">
        <p14:creationId xmlns:p14="http://schemas.microsoft.com/office/powerpoint/2010/main" val="3532290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FA8DB-D4E2-43DA-AC27-B1A53C8C08D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895CE0B-0F89-441A-BD5E-2776C159B1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350852B-172D-4AEA-A293-5B09F247911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443E47A-24E5-423C-84C8-A8B8600E0F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97BAC6A-0331-4CBC-A72A-505DF09199E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44C37ED-14D5-4721-8ECA-1F8C052C3DAD}"/>
              </a:ext>
            </a:extLst>
          </p:cNvPr>
          <p:cNvSpPr>
            <a:spLocks noGrp="1"/>
          </p:cNvSpPr>
          <p:nvPr>
            <p:ph type="dt" sz="half" idx="10"/>
          </p:nvPr>
        </p:nvSpPr>
        <p:spPr/>
        <p:txBody>
          <a:bodyPr/>
          <a:lstStyle/>
          <a:p>
            <a:fld id="{1DEC70E8-7909-4C48-B3D8-32BA6731AB4A}" type="datetimeFigureOut">
              <a:rPr lang="nl-NL" smtClean="0"/>
              <a:t>21-6-2022</a:t>
            </a:fld>
            <a:endParaRPr lang="nl-NL"/>
          </a:p>
        </p:txBody>
      </p:sp>
      <p:sp>
        <p:nvSpPr>
          <p:cNvPr id="8" name="Tijdelijke aanduiding voor voettekst 7">
            <a:extLst>
              <a:ext uri="{FF2B5EF4-FFF2-40B4-BE49-F238E27FC236}">
                <a16:creationId xmlns:a16="http://schemas.microsoft.com/office/drawing/2014/main" id="{67AFA7E2-CF7A-46D4-89EB-E31404EB68F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F5DE6D3-8215-4DE7-BF71-4C7BDCFE5C4C}"/>
              </a:ext>
            </a:extLst>
          </p:cNvPr>
          <p:cNvSpPr>
            <a:spLocks noGrp="1"/>
          </p:cNvSpPr>
          <p:nvPr>
            <p:ph type="sldNum" sz="quarter" idx="12"/>
          </p:nvPr>
        </p:nvSpPr>
        <p:spPr/>
        <p:txBody>
          <a:bodyPr/>
          <a:lstStyle/>
          <a:p>
            <a:fld id="{C8380E8A-0799-4C8D-95F3-ADFE36756DB0}" type="slidenum">
              <a:rPr lang="nl-NL" smtClean="0"/>
              <a:t>‹nr.›</a:t>
            </a:fld>
            <a:endParaRPr lang="nl-NL"/>
          </a:p>
        </p:txBody>
      </p:sp>
    </p:spTree>
    <p:extLst>
      <p:ext uri="{BB962C8B-B14F-4D97-AF65-F5344CB8AC3E}">
        <p14:creationId xmlns:p14="http://schemas.microsoft.com/office/powerpoint/2010/main" val="2717807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146B80-4F93-4324-9284-5E5C7AB453D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181BF44-8C0D-49D1-9755-BE4518BD75E8}"/>
              </a:ext>
            </a:extLst>
          </p:cNvPr>
          <p:cNvSpPr>
            <a:spLocks noGrp="1"/>
          </p:cNvSpPr>
          <p:nvPr>
            <p:ph type="dt" sz="half" idx="10"/>
          </p:nvPr>
        </p:nvSpPr>
        <p:spPr/>
        <p:txBody>
          <a:bodyPr/>
          <a:lstStyle/>
          <a:p>
            <a:fld id="{1DEC70E8-7909-4C48-B3D8-32BA6731AB4A}" type="datetimeFigureOut">
              <a:rPr lang="nl-NL" smtClean="0"/>
              <a:t>21-6-2022</a:t>
            </a:fld>
            <a:endParaRPr lang="nl-NL"/>
          </a:p>
        </p:txBody>
      </p:sp>
      <p:sp>
        <p:nvSpPr>
          <p:cNvPr id="4" name="Tijdelijke aanduiding voor voettekst 3">
            <a:extLst>
              <a:ext uri="{FF2B5EF4-FFF2-40B4-BE49-F238E27FC236}">
                <a16:creationId xmlns:a16="http://schemas.microsoft.com/office/drawing/2014/main" id="{E83E18F1-B5AA-488A-9A29-F007782E695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807EEFB-EC06-4B24-90F3-B05CFAF7B9B4}"/>
              </a:ext>
            </a:extLst>
          </p:cNvPr>
          <p:cNvSpPr>
            <a:spLocks noGrp="1"/>
          </p:cNvSpPr>
          <p:nvPr>
            <p:ph type="sldNum" sz="quarter" idx="12"/>
          </p:nvPr>
        </p:nvSpPr>
        <p:spPr/>
        <p:txBody>
          <a:bodyPr/>
          <a:lstStyle/>
          <a:p>
            <a:fld id="{C8380E8A-0799-4C8D-95F3-ADFE36756DB0}" type="slidenum">
              <a:rPr lang="nl-NL" smtClean="0"/>
              <a:t>‹nr.›</a:t>
            </a:fld>
            <a:endParaRPr lang="nl-NL"/>
          </a:p>
        </p:txBody>
      </p:sp>
    </p:spTree>
    <p:extLst>
      <p:ext uri="{BB962C8B-B14F-4D97-AF65-F5344CB8AC3E}">
        <p14:creationId xmlns:p14="http://schemas.microsoft.com/office/powerpoint/2010/main" val="1986638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D39779D-5423-4605-9479-FB1ED75A23AB}"/>
              </a:ext>
            </a:extLst>
          </p:cNvPr>
          <p:cNvSpPr>
            <a:spLocks noGrp="1"/>
          </p:cNvSpPr>
          <p:nvPr>
            <p:ph type="dt" sz="half" idx="10"/>
          </p:nvPr>
        </p:nvSpPr>
        <p:spPr/>
        <p:txBody>
          <a:bodyPr/>
          <a:lstStyle/>
          <a:p>
            <a:fld id="{1DEC70E8-7909-4C48-B3D8-32BA6731AB4A}" type="datetimeFigureOut">
              <a:rPr lang="nl-NL" smtClean="0"/>
              <a:t>21-6-2022</a:t>
            </a:fld>
            <a:endParaRPr lang="nl-NL"/>
          </a:p>
        </p:txBody>
      </p:sp>
      <p:sp>
        <p:nvSpPr>
          <p:cNvPr id="3" name="Tijdelijke aanduiding voor voettekst 2">
            <a:extLst>
              <a:ext uri="{FF2B5EF4-FFF2-40B4-BE49-F238E27FC236}">
                <a16:creationId xmlns:a16="http://schemas.microsoft.com/office/drawing/2014/main" id="{63FBF96A-1C93-4240-93E6-37706DEC5AB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45DDDC-73F8-4237-A7C4-90B6BEA158AA}"/>
              </a:ext>
            </a:extLst>
          </p:cNvPr>
          <p:cNvSpPr>
            <a:spLocks noGrp="1"/>
          </p:cNvSpPr>
          <p:nvPr>
            <p:ph type="sldNum" sz="quarter" idx="12"/>
          </p:nvPr>
        </p:nvSpPr>
        <p:spPr/>
        <p:txBody>
          <a:bodyPr/>
          <a:lstStyle/>
          <a:p>
            <a:fld id="{C8380E8A-0799-4C8D-95F3-ADFE36756DB0}" type="slidenum">
              <a:rPr lang="nl-NL" smtClean="0"/>
              <a:t>‹nr.›</a:t>
            </a:fld>
            <a:endParaRPr lang="nl-NL"/>
          </a:p>
        </p:txBody>
      </p:sp>
    </p:spTree>
    <p:extLst>
      <p:ext uri="{BB962C8B-B14F-4D97-AF65-F5344CB8AC3E}">
        <p14:creationId xmlns:p14="http://schemas.microsoft.com/office/powerpoint/2010/main" val="4015112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B98FBB-1C7F-4B76-AC9C-C7DD2BEEA22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AF97FBE-8721-4D3F-A6A1-EE4D3226E1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6128978-6B74-4A49-9072-200586EFA1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1A75CA7-D5FF-4229-AF1F-D20E5917D7FB}"/>
              </a:ext>
            </a:extLst>
          </p:cNvPr>
          <p:cNvSpPr>
            <a:spLocks noGrp="1"/>
          </p:cNvSpPr>
          <p:nvPr>
            <p:ph type="dt" sz="half" idx="10"/>
          </p:nvPr>
        </p:nvSpPr>
        <p:spPr/>
        <p:txBody>
          <a:bodyPr/>
          <a:lstStyle/>
          <a:p>
            <a:fld id="{1DEC70E8-7909-4C48-B3D8-32BA6731AB4A}" type="datetimeFigureOut">
              <a:rPr lang="nl-NL" smtClean="0"/>
              <a:t>21-6-2022</a:t>
            </a:fld>
            <a:endParaRPr lang="nl-NL"/>
          </a:p>
        </p:txBody>
      </p:sp>
      <p:sp>
        <p:nvSpPr>
          <p:cNvPr id="6" name="Tijdelijke aanduiding voor voettekst 5">
            <a:extLst>
              <a:ext uri="{FF2B5EF4-FFF2-40B4-BE49-F238E27FC236}">
                <a16:creationId xmlns:a16="http://schemas.microsoft.com/office/drawing/2014/main" id="{A7FFF1FF-753E-4595-AAAD-433D3D1C586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0EE1CDF-A792-45F0-826C-A32CF718882A}"/>
              </a:ext>
            </a:extLst>
          </p:cNvPr>
          <p:cNvSpPr>
            <a:spLocks noGrp="1"/>
          </p:cNvSpPr>
          <p:nvPr>
            <p:ph type="sldNum" sz="quarter" idx="12"/>
          </p:nvPr>
        </p:nvSpPr>
        <p:spPr/>
        <p:txBody>
          <a:bodyPr/>
          <a:lstStyle/>
          <a:p>
            <a:fld id="{C8380E8A-0799-4C8D-95F3-ADFE36756DB0}" type="slidenum">
              <a:rPr lang="nl-NL" smtClean="0"/>
              <a:t>‹nr.›</a:t>
            </a:fld>
            <a:endParaRPr lang="nl-NL"/>
          </a:p>
        </p:txBody>
      </p:sp>
    </p:spTree>
    <p:extLst>
      <p:ext uri="{BB962C8B-B14F-4D97-AF65-F5344CB8AC3E}">
        <p14:creationId xmlns:p14="http://schemas.microsoft.com/office/powerpoint/2010/main" val="240531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F5A08-1A39-46B7-991B-678377CEEFA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CD16011-AAC8-4D28-A300-FEA7096E73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FFE258B-BFBF-4493-9BF8-E0006D662C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81D10D1-C0D7-44FB-8AAB-C703701AF5A0}"/>
              </a:ext>
            </a:extLst>
          </p:cNvPr>
          <p:cNvSpPr>
            <a:spLocks noGrp="1"/>
          </p:cNvSpPr>
          <p:nvPr>
            <p:ph type="dt" sz="half" idx="10"/>
          </p:nvPr>
        </p:nvSpPr>
        <p:spPr/>
        <p:txBody>
          <a:bodyPr/>
          <a:lstStyle/>
          <a:p>
            <a:fld id="{1DEC70E8-7909-4C48-B3D8-32BA6731AB4A}" type="datetimeFigureOut">
              <a:rPr lang="nl-NL" smtClean="0"/>
              <a:t>21-6-2022</a:t>
            </a:fld>
            <a:endParaRPr lang="nl-NL"/>
          </a:p>
        </p:txBody>
      </p:sp>
      <p:sp>
        <p:nvSpPr>
          <p:cNvPr id="6" name="Tijdelijke aanduiding voor voettekst 5">
            <a:extLst>
              <a:ext uri="{FF2B5EF4-FFF2-40B4-BE49-F238E27FC236}">
                <a16:creationId xmlns:a16="http://schemas.microsoft.com/office/drawing/2014/main" id="{40D94A00-8D78-4A20-9F50-83BFACBA442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FF9D906-A88F-4EBB-862C-D9E57B8C991F}"/>
              </a:ext>
            </a:extLst>
          </p:cNvPr>
          <p:cNvSpPr>
            <a:spLocks noGrp="1"/>
          </p:cNvSpPr>
          <p:nvPr>
            <p:ph type="sldNum" sz="quarter" idx="12"/>
          </p:nvPr>
        </p:nvSpPr>
        <p:spPr/>
        <p:txBody>
          <a:bodyPr/>
          <a:lstStyle/>
          <a:p>
            <a:fld id="{C8380E8A-0799-4C8D-95F3-ADFE36756DB0}" type="slidenum">
              <a:rPr lang="nl-NL" smtClean="0"/>
              <a:t>‹nr.›</a:t>
            </a:fld>
            <a:endParaRPr lang="nl-NL"/>
          </a:p>
        </p:txBody>
      </p:sp>
    </p:spTree>
    <p:extLst>
      <p:ext uri="{BB962C8B-B14F-4D97-AF65-F5344CB8AC3E}">
        <p14:creationId xmlns:p14="http://schemas.microsoft.com/office/powerpoint/2010/main" val="3487684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308ECCF-132C-4E66-8823-9C755B8125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FD77ECC-08A7-404E-81FC-CA63ED8276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4EA9D9F-740D-47B7-B509-93C967E10F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EC70E8-7909-4C48-B3D8-32BA6731AB4A}" type="datetimeFigureOut">
              <a:rPr lang="nl-NL" smtClean="0"/>
              <a:t>21-6-2022</a:t>
            </a:fld>
            <a:endParaRPr lang="nl-NL"/>
          </a:p>
        </p:txBody>
      </p:sp>
      <p:sp>
        <p:nvSpPr>
          <p:cNvPr id="5" name="Tijdelijke aanduiding voor voettekst 4">
            <a:extLst>
              <a:ext uri="{FF2B5EF4-FFF2-40B4-BE49-F238E27FC236}">
                <a16:creationId xmlns:a16="http://schemas.microsoft.com/office/drawing/2014/main" id="{D354B33F-E236-44EB-9793-566F1A049A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BADA7AA-DDA4-4939-AD7B-4B3910BA30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380E8A-0799-4C8D-95F3-ADFE36756DB0}" type="slidenum">
              <a:rPr lang="nl-NL" smtClean="0"/>
              <a:t>‹nr.›</a:t>
            </a:fld>
            <a:endParaRPr lang="nl-NL"/>
          </a:p>
        </p:txBody>
      </p:sp>
    </p:spTree>
    <p:extLst>
      <p:ext uri="{BB962C8B-B14F-4D97-AF65-F5344CB8AC3E}">
        <p14:creationId xmlns:p14="http://schemas.microsoft.com/office/powerpoint/2010/main" val="2266587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farmacotherapeutischkompas.nl/"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0">
            <a:extLst>
              <a:ext uri="{FF2B5EF4-FFF2-40B4-BE49-F238E27FC236}">
                <a16:creationId xmlns:a16="http://schemas.microsoft.com/office/drawing/2014/main" id="{4A584975-CE86-48F3-9FFC-36DB44C420F4}"/>
              </a:ext>
            </a:extLst>
          </p:cNvPr>
          <p:cNvSpPr>
            <a:spLocks noMove="1" noResize="1"/>
          </p:cNvSpPr>
          <p:nvPr/>
        </p:nvSpPr>
        <p:spPr>
          <a:xfrm>
            <a:off x="0" y="0"/>
            <a:ext cx="12191996" cy="6858000"/>
          </a:xfrm>
          <a:prstGeom prst="rect">
            <a:avLst/>
          </a:prstGeom>
          <a:solidFill>
            <a:srgbClr val="FFFFFF"/>
          </a:solidFill>
          <a:ln cap="rnd">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ill Sans MT"/>
            </a:endParaRPr>
          </a:p>
        </p:txBody>
      </p:sp>
      <p:pic>
        <p:nvPicPr>
          <p:cNvPr id="3" name="Picture 2" descr="ADD en medicatie | ADD Online">
            <a:extLst>
              <a:ext uri="{FF2B5EF4-FFF2-40B4-BE49-F238E27FC236}">
                <a16:creationId xmlns:a16="http://schemas.microsoft.com/office/drawing/2014/main" id="{13F8384E-ECCF-4913-B3A1-C827051F9C14}"/>
              </a:ext>
            </a:extLst>
          </p:cNvPr>
          <p:cNvPicPr>
            <a:picLocks noChangeAspect="1"/>
          </p:cNvPicPr>
          <p:nvPr/>
        </p:nvPicPr>
        <p:blipFill>
          <a:blip r:embed="rId2"/>
          <a:srcRect t="14933" r="4747" b="4798"/>
          <a:stretch>
            <a:fillRect/>
          </a:stretch>
        </p:blipFill>
        <p:spPr>
          <a:xfrm>
            <a:off x="18" y="9"/>
            <a:ext cx="12191978" cy="6857990"/>
          </a:xfrm>
          <a:prstGeom prst="rect">
            <a:avLst/>
          </a:prstGeom>
          <a:noFill/>
          <a:ln cap="rnd">
            <a:noFill/>
          </a:ln>
        </p:spPr>
      </p:pic>
      <p:grpSp>
        <p:nvGrpSpPr>
          <p:cNvPr id="4" name="Group 72">
            <a:extLst>
              <a:ext uri="{FF2B5EF4-FFF2-40B4-BE49-F238E27FC236}">
                <a16:creationId xmlns:a16="http://schemas.microsoft.com/office/drawing/2014/main" id="{461FDA8A-A794-4AAB-9AAB-237B2396A332}"/>
              </a:ext>
            </a:extLst>
          </p:cNvPr>
          <p:cNvGrpSpPr/>
          <p:nvPr/>
        </p:nvGrpSpPr>
        <p:grpSpPr>
          <a:xfrm>
            <a:off x="446538" y="453642"/>
            <a:ext cx="11298930" cy="98555"/>
            <a:chOff x="446538" y="453642"/>
            <a:chExt cx="11298930" cy="98555"/>
          </a:xfrm>
        </p:grpSpPr>
        <p:sp>
          <p:nvSpPr>
            <p:cNvPr id="5" name="Rectangle 73">
              <a:extLst>
                <a:ext uri="{FF2B5EF4-FFF2-40B4-BE49-F238E27FC236}">
                  <a16:creationId xmlns:a16="http://schemas.microsoft.com/office/drawing/2014/main" id="{EBDCB83B-F998-4F82-9189-5E5D2EAEC47A}"/>
                </a:ext>
              </a:extLst>
            </p:cNvPr>
            <p:cNvSpPr/>
            <p:nvPr/>
          </p:nvSpPr>
          <p:spPr>
            <a:xfrm>
              <a:off x="446538" y="457200"/>
              <a:ext cx="3703320" cy="94997"/>
            </a:xfrm>
            <a:prstGeom prst="rect">
              <a:avLst/>
            </a:prstGeom>
            <a:solidFill>
              <a:srgbClr val="EF481E"/>
            </a:solidFill>
            <a:ln cap="rnd">
              <a:noFill/>
              <a:prstDash val="solid"/>
            </a:ln>
          </p:spPr>
          <p:txBody>
            <a:bodyPr lIns="0" tIns="0" rIns="0" bIns="0"/>
            <a:lstStyle/>
            <a:p>
              <a:endParaRPr lang="nl-NL"/>
            </a:p>
          </p:txBody>
        </p:sp>
        <p:sp>
          <p:nvSpPr>
            <p:cNvPr id="6" name="Rectangle 74">
              <a:extLst>
                <a:ext uri="{FF2B5EF4-FFF2-40B4-BE49-F238E27FC236}">
                  <a16:creationId xmlns:a16="http://schemas.microsoft.com/office/drawing/2014/main" id="{BA084F1F-EDF9-499E-A316-6E9B507F2C5F}"/>
                </a:ext>
              </a:extLst>
            </p:cNvPr>
            <p:cNvSpPr/>
            <p:nvPr/>
          </p:nvSpPr>
          <p:spPr>
            <a:xfrm>
              <a:off x="8042148" y="453642"/>
              <a:ext cx="3703320" cy="98554"/>
            </a:xfrm>
            <a:prstGeom prst="rect">
              <a:avLst/>
            </a:prstGeom>
            <a:solidFill>
              <a:srgbClr val="EF481E"/>
            </a:solidFill>
            <a:ln cap="rnd">
              <a:noFill/>
              <a:prstDash val="solid"/>
            </a:ln>
          </p:spPr>
          <p:txBody>
            <a:bodyPr lIns="0" tIns="0" rIns="0" bIns="0"/>
            <a:lstStyle/>
            <a:p>
              <a:endParaRPr lang="nl-NL"/>
            </a:p>
          </p:txBody>
        </p:sp>
        <p:sp>
          <p:nvSpPr>
            <p:cNvPr id="7" name="Rectangle 75">
              <a:extLst>
                <a:ext uri="{FF2B5EF4-FFF2-40B4-BE49-F238E27FC236}">
                  <a16:creationId xmlns:a16="http://schemas.microsoft.com/office/drawing/2014/main" id="{3A9B4D74-A669-403B-BFD8-FF5EB26ADB56}"/>
                </a:ext>
              </a:extLst>
            </p:cNvPr>
            <p:cNvSpPr/>
            <p:nvPr/>
          </p:nvSpPr>
          <p:spPr>
            <a:xfrm>
              <a:off x="4241828" y="457200"/>
              <a:ext cx="3703320" cy="91440"/>
            </a:xfrm>
            <a:prstGeom prst="rect">
              <a:avLst/>
            </a:prstGeom>
            <a:solidFill>
              <a:srgbClr val="EF481E"/>
            </a:solidFill>
            <a:ln cap="rnd">
              <a:noFill/>
              <a:prstDash val="solid"/>
            </a:ln>
          </p:spPr>
          <p:txBody>
            <a:bodyPr lIns="0" tIns="0" rIns="0" bIns="0"/>
            <a:lstStyle/>
            <a:p>
              <a:endParaRPr lang="nl-NL"/>
            </a:p>
          </p:txBody>
        </p:sp>
      </p:grpSp>
      <p:sp>
        <p:nvSpPr>
          <p:cNvPr id="8" name="Rectangle 77">
            <a:extLst>
              <a:ext uri="{FF2B5EF4-FFF2-40B4-BE49-F238E27FC236}">
                <a16:creationId xmlns:a16="http://schemas.microsoft.com/office/drawing/2014/main" id="{C541E6F7-9D1C-4D2B-9F8C-821C2E383DE0}"/>
              </a:ext>
            </a:extLst>
          </p:cNvPr>
          <p:cNvSpPr>
            <a:spLocks noMove="1" noResize="1"/>
          </p:cNvSpPr>
          <p:nvPr/>
        </p:nvSpPr>
        <p:spPr>
          <a:xfrm>
            <a:off x="448732" y="4428064"/>
            <a:ext cx="11260671" cy="1962494"/>
          </a:xfrm>
          <a:prstGeom prst="rect">
            <a:avLst/>
          </a:prstGeom>
          <a:solidFill>
            <a:srgbClr val="366658">
              <a:alpha val="97000"/>
            </a:srgbClr>
          </a:solidFill>
          <a:ln cap="rnd">
            <a:noFill/>
            <a:prstDash val="solid"/>
          </a:ln>
        </p:spPr>
        <p:txBody>
          <a:bodyPr lIns="0" tIns="0" rIns="0" bIns="0">
            <a:noAutofit/>
          </a:bodyPr>
          <a:lstStyle/>
          <a:p>
            <a:endParaRPr lang="nl-NL"/>
          </a:p>
        </p:txBody>
      </p:sp>
      <p:sp>
        <p:nvSpPr>
          <p:cNvPr id="9" name="Titel 1">
            <a:extLst>
              <a:ext uri="{FF2B5EF4-FFF2-40B4-BE49-F238E27FC236}">
                <a16:creationId xmlns:a16="http://schemas.microsoft.com/office/drawing/2014/main" id="{C133E62C-5F12-485C-AFEE-3C64DF0F1999}"/>
              </a:ext>
            </a:extLst>
          </p:cNvPr>
          <p:cNvSpPr txBox="1">
            <a:spLocks noGrp="1"/>
          </p:cNvSpPr>
          <p:nvPr>
            <p:ph type="ctrTitle"/>
          </p:nvPr>
        </p:nvSpPr>
        <p:spPr>
          <a:xfrm>
            <a:off x="581192" y="4572000"/>
            <a:ext cx="10993547" cy="895243"/>
          </a:xfrm>
        </p:spPr>
        <p:txBody>
          <a:bodyPr/>
          <a:lstStyle/>
          <a:p>
            <a:pPr lvl="0"/>
            <a:r>
              <a:rPr lang="nl-NL" sz="4000" dirty="0">
                <a:solidFill>
                  <a:srgbClr val="FFFFFF"/>
                </a:solidFill>
              </a:rPr>
              <a:t>1.11 Medicatieleer</a:t>
            </a:r>
          </a:p>
        </p:txBody>
      </p:sp>
      <p:sp>
        <p:nvSpPr>
          <p:cNvPr id="10" name="Ondertitel 2">
            <a:extLst>
              <a:ext uri="{FF2B5EF4-FFF2-40B4-BE49-F238E27FC236}">
                <a16:creationId xmlns:a16="http://schemas.microsoft.com/office/drawing/2014/main" id="{09716D00-AF47-42AF-A59A-FB1C06C76134}"/>
              </a:ext>
            </a:extLst>
          </p:cNvPr>
          <p:cNvSpPr txBox="1">
            <a:spLocks noGrp="1"/>
          </p:cNvSpPr>
          <p:nvPr>
            <p:ph type="subTitle" idx="1"/>
          </p:nvPr>
        </p:nvSpPr>
        <p:spPr>
          <a:xfrm>
            <a:off x="581192" y="5467243"/>
            <a:ext cx="10993547" cy="484824"/>
          </a:xfrm>
        </p:spPr>
        <p:txBody>
          <a:bodyPr/>
          <a:lstStyle/>
          <a:p>
            <a:endParaRPr 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4B6ECB93-D7FF-4F09-A8ED-D4588EE7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24E8D60-5263-4B12-9F95-631B87943539}"/>
              </a:ext>
            </a:extLst>
          </p:cNvPr>
          <p:cNvSpPr txBox="1">
            <a:spLocks noGrp="1"/>
          </p:cNvSpPr>
          <p:nvPr>
            <p:ph type="title"/>
          </p:nvPr>
        </p:nvSpPr>
        <p:spPr>
          <a:xfrm>
            <a:off x="838200" y="385639"/>
            <a:ext cx="10515600" cy="1325563"/>
          </a:xfrm>
        </p:spPr>
        <p:txBody>
          <a:bodyPr>
            <a:normAutofit/>
          </a:bodyPr>
          <a:lstStyle/>
          <a:p>
            <a:pPr lvl="0"/>
            <a:r>
              <a:rPr lang="nl-NL">
                <a:solidFill>
                  <a:schemeClr val="bg1"/>
                </a:solidFill>
              </a:rPr>
              <a:t>Algemene begrippen medicatieleer</a:t>
            </a:r>
            <a:endParaRPr lang="nl-NL" dirty="0">
              <a:solidFill>
                <a:schemeClr val="bg1"/>
              </a:solidFill>
            </a:endParaRPr>
          </a:p>
        </p:txBody>
      </p:sp>
      <p:sp>
        <p:nvSpPr>
          <p:cNvPr id="3" name="Tijdelijke aanduiding voor inhoud 2">
            <a:extLst>
              <a:ext uri="{FF2B5EF4-FFF2-40B4-BE49-F238E27FC236}">
                <a16:creationId xmlns:a16="http://schemas.microsoft.com/office/drawing/2014/main" id="{0E8CF88C-37F9-420F-97AF-412659869D01}"/>
              </a:ext>
            </a:extLst>
          </p:cNvPr>
          <p:cNvSpPr txBox="1">
            <a:spLocks noGrp="1"/>
          </p:cNvSpPr>
          <p:nvPr>
            <p:ph idx="1"/>
          </p:nvPr>
        </p:nvSpPr>
        <p:spPr>
          <a:xfrm>
            <a:off x="841247" y="2276857"/>
            <a:ext cx="11134729" cy="4408028"/>
          </a:xfrm>
        </p:spPr>
        <p:txBody>
          <a:bodyPr anchor="ctr">
            <a:normAutofit/>
          </a:bodyPr>
          <a:lstStyle/>
          <a:p>
            <a:pPr marL="342900" lvl="0" indent="-342900">
              <a:buFont typeface="Calibri Light" pitchFamily="34"/>
              <a:buChar char="-"/>
            </a:pPr>
            <a:r>
              <a:rPr lang="nl-NL" sz="1800" dirty="0">
                <a:highlight>
                  <a:srgbClr val="FFFF00"/>
                </a:highlight>
                <a:latin typeface="Calibri Light" pitchFamily="34"/>
              </a:rPr>
              <a:t>Insluipen </a:t>
            </a:r>
            <a:r>
              <a:rPr lang="nl-NL" sz="1800" dirty="0">
                <a:latin typeface="Calibri Light" pitchFamily="34"/>
              </a:rPr>
              <a:t>= geleidelijke verhoging van de dosis aan het begin, om lastige bijwerkingen te vermijden of om voorzichtig na te gaan hoe sterk het middel aanslaat</a:t>
            </a:r>
            <a:endParaRPr lang="nl-NL" sz="1800" dirty="0">
              <a:latin typeface="Arial" pitchFamily="34"/>
            </a:endParaRPr>
          </a:p>
          <a:p>
            <a:pPr marL="342900" lvl="0" indent="-342900">
              <a:buFont typeface="Calibri Light" pitchFamily="34"/>
              <a:buChar char="-"/>
            </a:pPr>
            <a:r>
              <a:rPr lang="nl-NL" sz="1800" dirty="0" err="1">
                <a:highlight>
                  <a:srgbClr val="FFFF00"/>
                </a:highlight>
                <a:latin typeface="Calibri Light" pitchFamily="34"/>
              </a:rPr>
              <a:t>Uitsluipen</a:t>
            </a:r>
            <a:r>
              <a:rPr lang="nl-NL" sz="1800" dirty="0">
                <a:highlight>
                  <a:srgbClr val="FFFF00"/>
                </a:highlight>
                <a:latin typeface="Calibri Light" pitchFamily="34"/>
              </a:rPr>
              <a:t> </a:t>
            </a:r>
            <a:r>
              <a:rPr lang="nl-NL" sz="1800" dirty="0">
                <a:latin typeface="Calibri Light" pitchFamily="34"/>
              </a:rPr>
              <a:t>= geleidelijke dosisvermindering na langdurig gebruik (afbouwen) om onttrekkingsverschijnselen te doen voorkomen </a:t>
            </a:r>
          </a:p>
          <a:p>
            <a:pPr marL="342900" lvl="0" indent="-342900">
              <a:buFont typeface="Calibri Light" pitchFamily="34"/>
              <a:buChar char="-"/>
            </a:pPr>
            <a:r>
              <a:rPr lang="nl-NL" sz="1800" dirty="0">
                <a:highlight>
                  <a:srgbClr val="FFFF00"/>
                </a:highlight>
                <a:latin typeface="Calibri Light" pitchFamily="34"/>
              </a:rPr>
              <a:t>Gewenning</a:t>
            </a:r>
            <a:r>
              <a:rPr lang="nl-NL" sz="1800" dirty="0">
                <a:latin typeface="Calibri Light" pitchFamily="34"/>
              </a:rPr>
              <a:t> = werking van de stof wordt minder (bij onafgebroken, dagelijks gebruik, van dezelfde dosis) &gt; Meer werkzame stof nodig voor hetzelfde effect</a:t>
            </a:r>
            <a:endParaRPr lang="nl-NL" sz="1800" dirty="0">
              <a:latin typeface="Arial" pitchFamily="34"/>
            </a:endParaRPr>
          </a:p>
          <a:p>
            <a:pPr marL="342900" lvl="0" indent="-342900">
              <a:buFont typeface="Calibri Light" pitchFamily="34"/>
              <a:buChar char="-"/>
            </a:pPr>
            <a:r>
              <a:rPr lang="nl-NL" sz="1800" dirty="0">
                <a:highlight>
                  <a:srgbClr val="FFFF00"/>
                </a:highlight>
                <a:latin typeface="Calibri Light" pitchFamily="34"/>
              </a:rPr>
              <a:t>Afhankelijkheid</a:t>
            </a:r>
            <a:r>
              <a:rPr lang="nl-NL" sz="1800" dirty="0">
                <a:latin typeface="Calibri Light" pitchFamily="34"/>
              </a:rPr>
              <a:t> = iemand kan niet zonder de stof, krijgt hier (lichamelijke) problemen van </a:t>
            </a:r>
          </a:p>
          <a:p>
            <a:pPr marL="342900" lvl="0" indent="-342900">
              <a:buFont typeface="Calibri Light" pitchFamily="34"/>
              <a:buChar char="-"/>
            </a:pPr>
            <a:r>
              <a:rPr lang="nl-NL" sz="1800" dirty="0">
                <a:highlight>
                  <a:srgbClr val="FFFF00"/>
                </a:highlight>
                <a:latin typeface="Calibri Light" pitchFamily="34"/>
              </a:rPr>
              <a:t>Verslaving</a:t>
            </a:r>
            <a:r>
              <a:rPr lang="nl-NL" sz="1800" dirty="0">
                <a:latin typeface="Calibri Light" pitchFamily="34"/>
              </a:rPr>
              <a:t> = Gewenning met afhankelijkheid en </a:t>
            </a:r>
            <a:r>
              <a:rPr lang="nl-NL" sz="1800" dirty="0" err="1">
                <a:latin typeface="Calibri Light" pitchFamily="34"/>
              </a:rPr>
              <a:t>craving</a:t>
            </a:r>
            <a:r>
              <a:rPr lang="nl-NL" sz="1800" dirty="0">
                <a:latin typeface="Calibri Light" pitchFamily="34"/>
              </a:rPr>
              <a:t> (hunkering naar de volgende dosis) </a:t>
            </a:r>
          </a:p>
          <a:p>
            <a:pPr lvl="0"/>
            <a:endParaRPr lang="nl-NL" sz="2000" dirty="0"/>
          </a:p>
        </p:txBody>
      </p:sp>
    </p:spTree>
    <p:extLst>
      <p:ext uri="{BB962C8B-B14F-4D97-AF65-F5344CB8AC3E}">
        <p14:creationId xmlns:p14="http://schemas.microsoft.com/office/powerpoint/2010/main" val="421782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24E8D60-5263-4B12-9F95-631B87943539}"/>
              </a:ext>
            </a:extLst>
          </p:cNvPr>
          <p:cNvSpPr txBox="1">
            <a:spLocks noGrp="1"/>
          </p:cNvSpPr>
          <p:nvPr>
            <p:ph type="title"/>
          </p:nvPr>
        </p:nvSpPr>
        <p:spPr>
          <a:xfrm>
            <a:off x="838200" y="585216"/>
            <a:ext cx="10515600" cy="1325563"/>
          </a:xfrm>
        </p:spPr>
        <p:txBody>
          <a:bodyPr>
            <a:normAutofit/>
          </a:bodyPr>
          <a:lstStyle/>
          <a:p>
            <a:pPr lvl="0"/>
            <a:r>
              <a:rPr lang="nl-NL" dirty="0">
                <a:solidFill>
                  <a:schemeClr val="bg1"/>
                </a:solidFill>
              </a:rPr>
              <a:t>Werking </a:t>
            </a:r>
          </a:p>
        </p:txBody>
      </p:sp>
      <p:pic>
        <p:nvPicPr>
          <p:cNvPr id="6146" name="Picture 2" descr="Afbeeldingsresultaten voor dat werkt">
            <a:extLst>
              <a:ext uri="{FF2B5EF4-FFF2-40B4-BE49-F238E27FC236}">
                <a16:creationId xmlns:a16="http://schemas.microsoft.com/office/drawing/2014/main" id="{D702DF09-548B-494A-9F2A-2DA49529C9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73" r="5575" b="-3"/>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0E8CF88C-37F9-420F-97AF-412659869D01}"/>
              </a:ext>
            </a:extLst>
          </p:cNvPr>
          <p:cNvSpPr txBox="1">
            <a:spLocks noGrp="1"/>
          </p:cNvSpPr>
          <p:nvPr>
            <p:ph idx="1"/>
          </p:nvPr>
        </p:nvSpPr>
        <p:spPr>
          <a:xfrm>
            <a:off x="7546848" y="2516777"/>
            <a:ext cx="3803904" cy="3660185"/>
          </a:xfrm>
        </p:spPr>
        <p:txBody>
          <a:bodyPr anchor="ctr">
            <a:normAutofit/>
          </a:bodyPr>
          <a:lstStyle/>
          <a:p>
            <a:pPr marL="0" lvl="0" indent="0">
              <a:buNone/>
            </a:pPr>
            <a:r>
              <a:rPr lang="nl-NL" sz="2000" dirty="0">
                <a:latin typeface="Calibri Light" pitchFamily="34"/>
                <a:cs typeface="Calibri Light" pitchFamily="34"/>
              </a:rPr>
              <a:t>(gewenst) proces dat het medicijn in het lichaam op gang brengt</a:t>
            </a:r>
          </a:p>
          <a:p>
            <a:pPr lvl="0"/>
            <a:endParaRPr lang="nl-NL" sz="2000" dirty="0">
              <a:latin typeface="Calibri Light" pitchFamily="34"/>
              <a:cs typeface="Calibri Light" pitchFamily="34"/>
            </a:endParaRPr>
          </a:p>
          <a:p>
            <a:pPr marL="0" lvl="0" indent="0">
              <a:buNone/>
            </a:pPr>
            <a:r>
              <a:rPr lang="nl-NL" sz="2000" dirty="0">
                <a:latin typeface="Calibri Light" pitchFamily="34"/>
                <a:cs typeface="Calibri Light" pitchFamily="34"/>
              </a:rPr>
              <a:t>Bijwerking</a:t>
            </a:r>
          </a:p>
          <a:p>
            <a:pPr lvl="0"/>
            <a:r>
              <a:rPr lang="nl-NL" sz="2000" dirty="0">
                <a:latin typeface="Calibri Light" pitchFamily="34"/>
                <a:cs typeface="Calibri Light" pitchFamily="34"/>
              </a:rPr>
              <a:t>Ongewenst effect van het medicijn; wel vaak ingeschat</a:t>
            </a:r>
          </a:p>
          <a:p>
            <a:pPr lvl="0"/>
            <a:r>
              <a:rPr lang="nl-NL" sz="2000" dirty="0">
                <a:latin typeface="Calibri Light" pitchFamily="34"/>
                <a:cs typeface="Calibri Light" pitchFamily="34"/>
              </a:rPr>
              <a:t>Te hoge plasmaspiegel (overdosering)</a:t>
            </a:r>
          </a:p>
          <a:p>
            <a:pPr lvl="0"/>
            <a:r>
              <a:rPr lang="nl-NL" sz="2000" dirty="0">
                <a:latin typeface="Calibri Light" pitchFamily="34"/>
                <a:cs typeface="Calibri Light" pitchFamily="34"/>
              </a:rPr>
              <a:t>Allergische reactie</a:t>
            </a:r>
          </a:p>
          <a:p>
            <a:pPr lvl="0"/>
            <a:endParaRPr lang="nl-NL" sz="2000" dirty="0"/>
          </a:p>
        </p:txBody>
      </p:sp>
    </p:spTree>
    <p:extLst>
      <p:ext uri="{BB962C8B-B14F-4D97-AF65-F5344CB8AC3E}">
        <p14:creationId xmlns:p14="http://schemas.microsoft.com/office/powerpoint/2010/main" val="2555100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24E8D60-5263-4B12-9F95-631B87943539}"/>
              </a:ext>
            </a:extLst>
          </p:cNvPr>
          <p:cNvSpPr txBox="1">
            <a:spLocks noGrp="1"/>
          </p:cNvSpPr>
          <p:nvPr>
            <p:ph type="title"/>
          </p:nvPr>
        </p:nvSpPr>
        <p:spPr>
          <a:xfrm>
            <a:off x="838200" y="585216"/>
            <a:ext cx="10515600" cy="1325563"/>
          </a:xfrm>
        </p:spPr>
        <p:txBody>
          <a:bodyPr>
            <a:normAutofit/>
          </a:bodyPr>
          <a:lstStyle/>
          <a:p>
            <a:pPr lvl="0"/>
            <a:r>
              <a:rPr lang="nl-NL" dirty="0">
                <a:solidFill>
                  <a:schemeClr val="bg1"/>
                </a:solidFill>
              </a:rPr>
              <a:t>Opname in het lichaam </a:t>
            </a:r>
          </a:p>
        </p:txBody>
      </p:sp>
      <p:pic>
        <p:nvPicPr>
          <p:cNvPr id="6" name="Picture 2" descr="Werkingsprincipe geneesmiddel | NKFK">
            <a:extLst>
              <a:ext uri="{FF2B5EF4-FFF2-40B4-BE49-F238E27FC236}">
                <a16:creationId xmlns:a16="http://schemas.microsoft.com/office/drawing/2014/main" id="{FB2A5F36-0384-4232-A5D9-5487EC9CDE36}"/>
              </a:ext>
            </a:extLst>
          </p:cNvPr>
          <p:cNvPicPr>
            <a:picLocks noChangeAspect="1"/>
          </p:cNvPicPr>
          <p:nvPr/>
        </p:nvPicPr>
        <p:blipFill rotWithShape="1">
          <a:blip r:embed="rId3"/>
          <a:srcRect t="3783" r="3" b="3"/>
          <a:stretch/>
        </p:blipFill>
        <p:spPr>
          <a:xfrm>
            <a:off x="841248" y="2516777"/>
            <a:ext cx="6236208" cy="3660185"/>
          </a:xfrm>
          <a:prstGeom prst="rect">
            <a:avLst/>
          </a:prstGeom>
          <a:noFill/>
        </p:spPr>
      </p:pic>
      <p:sp>
        <p:nvSpPr>
          <p:cNvPr id="3" name="Tijdelijke aanduiding voor inhoud 2">
            <a:extLst>
              <a:ext uri="{FF2B5EF4-FFF2-40B4-BE49-F238E27FC236}">
                <a16:creationId xmlns:a16="http://schemas.microsoft.com/office/drawing/2014/main" id="{0E8CF88C-37F9-420F-97AF-412659869D01}"/>
              </a:ext>
            </a:extLst>
          </p:cNvPr>
          <p:cNvSpPr txBox="1">
            <a:spLocks noGrp="1"/>
          </p:cNvSpPr>
          <p:nvPr>
            <p:ph idx="1"/>
          </p:nvPr>
        </p:nvSpPr>
        <p:spPr>
          <a:xfrm>
            <a:off x="7546848" y="2516777"/>
            <a:ext cx="3803904" cy="3660185"/>
          </a:xfrm>
        </p:spPr>
        <p:txBody>
          <a:bodyPr anchor="ctr">
            <a:normAutofit/>
          </a:bodyPr>
          <a:lstStyle/>
          <a:p>
            <a:pPr marL="342900" lvl="0" indent="-342900">
              <a:buFont typeface="Wingdings 3" pitchFamily="18"/>
              <a:buChar char=""/>
              <a:tabLst>
                <a:tab pos="457200" algn="l"/>
              </a:tabLst>
            </a:pPr>
            <a:r>
              <a:rPr lang="nl-NL" sz="1500" b="1" dirty="0">
                <a:highlight>
                  <a:srgbClr val="FFFF00"/>
                </a:highlight>
                <a:latin typeface="Calibri Light" pitchFamily="34"/>
              </a:rPr>
              <a:t>Plasmaspiegelbepaling</a:t>
            </a:r>
            <a:r>
              <a:rPr lang="nl-NL" sz="1500" dirty="0">
                <a:latin typeface="Calibri Light" pitchFamily="34"/>
              </a:rPr>
              <a:t> = hoeveelheid medicijn die aanwezig is in het bloed (bij sommige medicijnen is teveel/ te weinig gevaarlijk, daarom extra in de gaten houden bv bij anti </a:t>
            </a:r>
            <a:r>
              <a:rPr lang="nl-NL" sz="1500" dirty="0" err="1">
                <a:latin typeface="Calibri Light" pitchFamily="34"/>
              </a:rPr>
              <a:t>depressiva</a:t>
            </a:r>
            <a:r>
              <a:rPr lang="nl-NL" sz="1500" dirty="0">
                <a:latin typeface="Calibri Light" pitchFamily="34"/>
              </a:rPr>
              <a:t>)</a:t>
            </a:r>
            <a:endParaRPr lang="nl-NL" sz="1500" dirty="0">
              <a:latin typeface="Arial" pitchFamily="34"/>
            </a:endParaRPr>
          </a:p>
          <a:p>
            <a:pPr marL="342900" lvl="0" indent="-342900">
              <a:buFont typeface="Wingdings 3" pitchFamily="18"/>
              <a:buChar char=""/>
              <a:tabLst>
                <a:tab pos="457200" algn="l"/>
              </a:tabLst>
            </a:pPr>
            <a:r>
              <a:rPr lang="nl-NL" sz="1500" b="1" dirty="0">
                <a:solidFill>
                  <a:srgbClr val="C00000"/>
                </a:solidFill>
                <a:latin typeface="Calibri Light" pitchFamily="34"/>
              </a:rPr>
              <a:t>Therapeutische spiegel </a:t>
            </a:r>
            <a:r>
              <a:rPr lang="nl-NL" sz="1500" dirty="0">
                <a:latin typeface="Calibri Light" pitchFamily="34"/>
              </a:rPr>
              <a:t>= bloedplasmaspiegel van de werkzame stof zodat het effect heeft</a:t>
            </a:r>
            <a:endParaRPr lang="nl-NL" sz="1500" dirty="0">
              <a:latin typeface="Arial" pitchFamily="34"/>
            </a:endParaRPr>
          </a:p>
          <a:p>
            <a:pPr marL="342900" lvl="0" indent="-342900">
              <a:buFont typeface="Wingdings 3" pitchFamily="18"/>
              <a:buChar char=""/>
              <a:tabLst>
                <a:tab pos="457200" algn="l"/>
              </a:tabLst>
            </a:pPr>
            <a:r>
              <a:rPr lang="nl-NL" sz="1500" b="1" dirty="0">
                <a:solidFill>
                  <a:srgbClr val="C00000"/>
                </a:solidFill>
                <a:latin typeface="Calibri Light" pitchFamily="34"/>
              </a:rPr>
              <a:t>Therapeutische ondergrens </a:t>
            </a:r>
            <a:r>
              <a:rPr lang="nl-NL" sz="1500" dirty="0">
                <a:latin typeface="Calibri Light" pitchFamily="34"/>
              </a:rPr>
              <a:t>= minimale hoeveelheid werkzame stof om effect te hebben</a:t>
            </a:r>
            <a:endParaRPr lang="nl-NL" sz="1500" dirty="0">
              <a:latin typeface="Arial" pitchFamily="34"/>
            </a:endParaRPr>
          </a:p>
          <a:p>
            <a:pPr marL="342900" lvl="0" indent="-342900">
              <a:buFont typeface="Wingdings 3" pitchFamily="18"/>
              <a:buChar char=""/>
              <a:tabLst>
                <a:tab pos="457200" algn="l"/>
              </a:tabLst>
            </a:pPr>
            <a:r>
              <a:rPr lang="nl-NL" sz="1500" b="1" dirty="0">
                <a:solidFill>
                  <a:srgbClr val="C00000"/>
                </a:solidFill>
                <a:latin typeface="Calibri Light" pitchFamily="34"/>
              </a:rPr>
              <a:t>Therapeutische bovengrens </a:t>
            </a:r>
            <a:r>
              <a:rPr lang="nl-NL" sz="1500" dirty="0">
                <a:latin typeface="Calibri Light" pitchFamily="34"/>
              </a:rPr>
              <a:t>= maximale hoeveelheid werkzame stof om effect te hebben zonder schadelijk te zijn</a:t>
            </a:r>
            <a:endParaRPr lang="nl-NL" sz="1500" dirty="0">
              <a:latin typeface="Arial" pitchFamily="34"/>
            </a:endParaRPr>
          </a:p>
          <a:p>
            <a:pPr lvl="0"/>
            <a:endParaRPr lang="nl-NL" sz="1500" dirty="0"/>
          </a:p>
        </p:txBody>
      </p:sp>
    </p:spTree>
    <p:extLst>
      <p:ext uri="{BB962C8B-B14F-4D97-AF65-F5344CB8AC3E}">
        <p14:creationId xmlns:p14="http://schemas.microsoft.com/office/powerpoint/2010/main" val="1747559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4B6ECB93-D7FF-4F09-A8ED-D4588EE7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24E8D60-5263-4B12-9F95-631B87943539}"/>
              </a:ext>
            </a:extLst>
          </p:cNvPr>
          <p:cNvSpPr txBox="1">
            <a:spLocks noGrp="1"/>
          </p:cNvSpPr>
          <p:nvPr>
            <p:ph type="title"/>
          </p:nvPr>
        </p:nvSpPr>
        <p:spPr>
          <a:xfrm>
            <a:off x="838200" y="365760"/>
            <a:ext cx="10515600" cy="1325563"/>
          </a:xfrm>
        </p:spPr>
        <p:txBody>
          <a:bodyPr>
            <a:normAutofit/>
          </a:bodyPr>
          <a:lstStyle/>
          <a:p>
            <a:pPr lvl="0"/>
            <a:r>
              <a:rPr lang="nl-NL" dirty="0">
                <a:solidFill>
                  <a:schemeClr val="bg1"/>
                </a:solidFill>
              </a:rPr>
              <a:t>Nog een aantal begrippen  </a:t>
            </a:r>
          </a:p>
        </p:txBody>
      </p:sp>
      <p:sp>
        <p:nvSpPr>
          <p:cNvPr id="3" name="Tijdelijke aanduiding voor inhoud 2">
            <a:extLst>
              <a:ext uri="{FF2B5EF4-FFF2-40B4-BE49-F238E27FC236}">
                <a16:creationId xmlns:a16="http://schemas.microsoft.com/office/drawing/2014/main" id="{0E8CF88C-37F9-420F-97AF-412659869D01}"/>
              </a:ext>
            </a:extLst>
          </p:cNvPr>
          <p:cNvSpPr txBox="1">
            <a:spLocks noGrp="1"/>
          </p:cNvSpPr>
          <p:nvPr>
            <p:ph idx="1"/>
          </p:nvPr>
        </p:nvSpPr>
        <p:spPr>
          <a:xfrm>
            <a:off x="841247" y="2276857"/>
            <a:ext cx="11134729" cy="4408028"/>
          </a:xfrm>
        </p:spPr>
        <p:txBody>
          <a:bodyPr anchor="ctr">
            <a:normAutofit/>
          </a:bodyPr>
          <a:lstStyle/>
          <a:p>
            <a:pPr lvl="0">
              <a:buClr>
                <a:srgbClr val="2DA2BF"/>
              </a:buClr>
            </a:pPr>
            <a:r>
              <a:rPr lang="nl-NL" sz="1800" b="1" dirty="0">
                <a:highlight>
                  <a:srgbClr val="FFFF00"/>
                </a:highlight>
                <a:latin typeface="Calibri Light" pitchFamily="34"/>
                <a:cs typeface="Calibri Light" pitchFamily="34"/>
              </a:rPr>
              <a:t>Therapeutische breedte </a:t>
            </a:r>
            <a:r>
              <a:rPr lang="nl-NL" sz="1800" dirty="0">
                <a:latin typeface="Calibri Light" pitchFamily="34"/>
                <a:cs typeface="Calibri Light" pitchFamily="34"/>
              </a:rPr>
              <a:t>=  plasmaspiegel tussen de ondergrens en de bovengrens</a:t>
            </a:r>
          </a:p>
          <a:p>
            <a:pPr lvl="0">
              <a:buClr>
                <a:srgbClr val="2DA2BF"/>
              </a:buClr>
            </a:pPr>
            <a:r>
              <a:rPr lang="nl-NL" sz="1800" b="1" dirty="0">
                <a:highlight>
                  <a:srgbClr val="FFFF00"/>
                </a:highlight>
                <a:latin typeface="Calibri Light" pitchFamily="34"/>
                <a:cs typeface="Calibri Light" pitchFamily="34"/>
              </a:rPr>
              <a:t>Halfwaardetijd</a:t>
            </a:r>
            <a:r>
              <a:rPr lang="nl-NL" sz="1800" dirty="0">
                <a:latin typeface="Calibri Light" pitchFamily="34"/>
                <a:cs typeface="Calibri Light" pitchFamily="34"/>
              </a:rPr>
              <a:t> =  tijd die het lichaam nodig heeft om de hoeveelheid werkzame stof voor de helft af te breken en uit te scheiden (</a:t>
            </a:r>
            <a:r>
              <a:rPr lang="nl-NL" sz="1800" dirty="0">
                <a:latin typeface="Calibri Light" pitchFamily="34"/>
              </a:rPr>
              <a:t>Halfwaardetijd kan door velen aspecten beïnvloed worden; denk aan verschillen in individu, zuigelingen en volwassenen, zwangerschap, gebruik van alcohol, evt. interacties  met andere geneesmiddelen) </a:t>
            </a:r>
            <a:endParaRPr lang="nl-NL" sz="1800" dirty="0">
              <a:latin typeface="Calibri Light" pitchFamily="34"/>
              <a:cs typeface="Calibri Light" pitchFamily="34"/>
            </a:endParaRPr>
          </a:p>
          <a:p>
            <a:pPr lvl="0">
              <a:buClr>
                <a:srgbClr val="2DA2BF"/>
              </a:buClr>
            </a:pPr>
            <a:r>
              <a:rPr lang="nl-NL" sz="1800" b="1" dirty="0">
                <a:highlight>
                  <a:srgbClr val="FFFF00"/>
                </a:highlight>
                <a:latin typeface="Calibri Light" pitchFamily="34"/>
                <a:cs typeface="Calibri Light" pitchFamily="34"/>
              </a:rPr>
              <a:t>Cumulatie</a:t>
            </a:r>
            <a:r>
              <a:rPr lang="nl-NL" sz="1800" dirty="0">
                <a:latin typeface="Calibri Light" pitchFamily="34"/>
                <a:cs typeface="Calibri Light" pitchFamily="34"/>
              </a:rPr>
              <a:t> = stapelen van een stof in het lichaam waardoor meer bijwerkingen optreden</a:t>
            </a:r>
          </a:p>
          <a:p>
            <a:pPr marL="109728" lvl="0" indent="0">
              <a:buNone/>
            </a:pPr>
            <a:r>
              <a:rPr lang="nl-NL" sz="1800" dirty="0">
                <a:latin typeface="Wingdings" pitchFamily="2"/>
                <a:cs typeface="Calibri Light" pitchFamily="34"/>
              </a:rPr>
              <a:t></a:t>
            </a:r>
            <a:r>
              <a:rPr lang="nl-NL" sz="1800" dirty="0">
                <a:latin typeface="Calibri Light" pitchFamily="34"/>
                <a:cs typeface="Calibri Light" pitchFamily="34"/>
              </a:rPr>
              <a:t> veroudering, lever- en nierziekten, hartfalen of interactie met andere medicijnen waardoor de halfwaardetijd kan veranderen</a:t>
            </a:r>
          </a:p>
          <a:p>
            <a:pPr lvl="0"/>
            <a:endParaRPr lang="nl-NL" sz="2000" dirty="0"/>
          </a:p>
        </p:txBody>
      </p:sp>
    </p:spTree>
    <p:extLst>
      <p:ext uri="{BB962C8B-B14F-4D97-AF65-F5344CB8AC3E}">
        <p14:creationId xmlns:p14="http://schemas.microsoft.com/office/powerpoint/2010/main" val="396871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4B6ECB93-D7FF-4F09-A8ED-D4588EE7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24E8D60-5263-4B12-9F95-631B87943539}"/>
              </a:ext>
            </a:extLst>
          </p:cNvPr>
          <p:cNvSpPr txBox="1">
            <a:spLocks noGrp="1"/>
          </p:cNvSpPr>
          <p:nvPr>
            <p:ph type="title"/>
          </p:nvPr>
        </p:nvSpPr>
        <p:spPr>
          <a:xfrm>
            <a:off x="838200" y="365760"/>
            <a:ext cx="10515600" cy="1325563"/>
          </a:xfrm>
        </p:spPr>
        <p:txBody>
          <a:bodyPr>
            <a:normAutofit/>
          </a:bodyPr>
          <a:lstStyle/>
          <a:p>
            <a:pPr lvl="0"/>
            <a:r>
              <a:rPr lang="nl-NL" dirty="0">
                <a:solidFill>
                  <a:schemeClr val="bg1"/>
                </a:solidFill>
              </a:rPr>
              <a:t>Toedieningswijze</a:t>
            </a:r>
          </a:p>
        </p:txBody>
      </p:sp>
      <p:sp>
        <p:nvSpPr>
          <p:cNvPr id="3" name="Tijdelijke aanduiding voor inhoud 2">
            <a:extLst>
              <a:ext uri="{FF2B5EF4-FFF2-40B4-BE49-F238E27FC236}">
                <a16:creationId xmlns:a16="http://schemas.microsoft.com/office/drawing/2014/main" id="{0E8CF88C-37F9-420F-97AF-412659869D01}"/>
              </a:ext>
            </a:extLst>
          </p:cNvPr>
          <p:cNvSpPr txBox="1">
            <a:spLocks noGrp="1"/>
          </p:cNvSpPr>
          <p:nvPr>
            <p:ph idx="1"/>
          </p:nvPr>
        </p:nvSpPr>
        <p:spPr>
          <a:xfrm>
            <a:off x="841247" y="2276857"/>
            <a:ext cx="11134729" cy="4408028"/>
          </a:xfrm>
        </p:spPr>
        <p:txBody>
          <a:bodyPr anchor="ctr">
            <a:normAutofit/>
          </a:bodyPr>
          <a:lstStyle/>
          <a:p>
            <a:pPr marL="365760" lvl="0" indent="-256032" defTabSz="914400">
              <a:spcAft>
                <a:spcPts val="0"/>
              </a:spcAft>
              <a:buClr>
                <a:srgbClr val="2DA2BF"/>
              </a:buClr>
              <a:buSzPct val="68000"/>
              <a:buFont typeface="Wingdings 3"/>
              <a:buChar char=""/>
            </a:pPr>
            <a:r>
              <a:rPr lang="nl-NL" sz="2800" dirty="0">
                <a:solidFill>
                  <a:srgbClr val="000000"/>
                </a:solidFill>
                <a:latin typeface="Calibri Light" pitchFamily="34"/>
                <a:cs typeface="Calibri Light" pitchFamily="34"/>
              </a:rPr>
              <a:t>Enteraal </a:t>
            </a:r>
            <a:r>
              <a:rPr lang="nl-NL" sz="2800" dirty="0">
                <a:solidFill>
                  <a:srgbClr val="000000"/>
                </a:solidFill>
                <a:latin typeface="Wingdings" pitchFamily="2"/>
                <a:cs typeface="Calibri Light" pitchFamily="34"/>
              </a:rPr>
              <a:t></a:t>
            </a:r>
            <a:r>
              <a:rPr lang="nl-NL" sz="2800" dirty="0">
                <a:solidFill>
                  <a:srgbClr val="000000"/>
                </a:solidFill>
                <a:latin typeface="Calibri Light" pitchFamily="34"/>
                <a:cs typeface="Calibri Light" pitchFamily="34"/>
              </a:rPr>
              <a:t> via het maagdarmkanaal -&gt; opname via de darmvlokken in de dunne darm en slijmvliezen in rectum/dikke darm</a:t>
            </a:r>
          </a:p>
          <a:p>
            <a:pPr marL="365760" lvl="0" indent="-256032" defTabSz="914400">
              <a:spcAft>
                <a:spcPts val="0"/>
              </a:spcAft>
              <a:buClr>
                <a:srgbClr val="2DA2BF"/>
              </a:buClr>
              <a:buSzPct val="68000"/>
              <a:buFont typeface="Wingdings 3"/>
              <a:buChar char=""/>
            </a:pPr>
            <a:r>
              <a:rPr lang="nl-NL" sz="2800" dirty="0">
                <a:solidFill>
                  <a:srgbClr val="000000"/>
                </a:solidFill>
                <a:latin typeface="Calibri Light" pitchFamily="34"/>
                <a:cs typeface="Calibri Light" pitchFamily="34"/>
              </a:rPr>
              <a:t>Parenteraal </a:t>
            </a:r>
            <a:r>
              <a:rPr lang="nl-NL" sz="2800" dirty="0">
                <a:solidFill>
                  <a:srgbClr val="000000"/>
                </a:solidFill>
                <a:latin typeface="Wingdings" pitchFamily="2"/>
                <a:cs typeface="Calibri Light" pitchFamily="34"/>
              </a:rPr>
              <a:t></a:t>
            </a:r>
            <a:r>
              <a:rPr lang="nl-NL" sz="2800" dirty="0">
                <a:solidFill>
                  <a:srgbClr val="000000"/>
                </a:solidFill>
                <a:latin typeface="Calibri Light" pitchFamily="34"/>
                <a:cs typeface="Calibri Light" pitchFamily="34"/>
              </a:rPr>
              <a:t> buiten het maagdarmkanaal om</a:t>
            </a:r>
          </a:p>
          <a:p>
            <a:pPr marL="621792" lvl="1" indent="-228600" defTabSz="914400">
              <a:spcBef>
                <a:spcPts val="325"/>
              </a:spcBef>
              <a:spcAft>
                <a:spcPts val="0"/>
              </a:spcAft>
              <a:buClr>
                <a:srgbClr val="2DA2BF"/>
              </a:buClr>
              <a:buSzPct val="100000"/>
              <a:buFont typeface="Verdana"/>
              <a:buChar char="◦"/>
            </a:pPr>
            <a:r>
              <a:rPr lang="nl-NL" sz="2400" dirty="0">
                <a:solidFill>
                  <a:srgbClr val="000000"/>
                </a:solidFill>
                <a:latin typeface="Calibri Light" pitchFamily="34"/>
                <a:cs typeface="Calibri Light" pitchFamily="34"/>
              </a:rPr>
              <a:t>Via de huid (transdermaal)</a:t>
            </a:r>
          </a:p>
          <a:p>
            <a:pPr marL="621792" lvl="1" indent="-228600" defTabSz="914400">
              <a:spcBef>
                <a:spcPts val="325"/>
              </a:spcBef>
              <a:spcAft>
                <a:spcPts val="0"/>
              </a:spcAft>
              <a:buClr>
                <a:srgbClr val="2DA2BF"/>
              </a:buClr>
              <a:buSzPct val="100000"/>
              <a:buFont typeface="Verdana"/>
              <a:buChar char="◦"/>
            </a:pPr>
            <a:r>
              <a:rPr lang="nl-NL" sz="2400" dirty="0">
                <a:solidFill>
                  <a:srgbClr val="000000"/>
                </a:solidFill>
                <a:latin typeface="Calibri Light" pitchFamily="34"/>
                <a:cs typeface="Calibri Light" pitchFamily="34"/>
              </a:rPr>
              <a:t>Via slijmvliezen (neus, oog, oor, longen(inhalatie))</a:t>
            </a:r>
          </a:p>
          <a:p>
            <a:pPr marL="621792" lvl="1" indent="-228600" defTabSz="914400">
              <a:spcBef>
                <a:spcPts val="325"/>
              </a:spcBef>
              <a:spcAft>
                <a:spcPts val="0"/>
              </a:spcAft>
              <a:buClr>
                <a:srgbClr val="2DA2BF"/>
              </a:buClr>
              <a:buSzPct val="100000"/>
              <a:buFont typeface="Verdana"/>
              <a:buChar char="◦"/>
            </a:pPr>
            <a:r>
              <a:rPr lang="nl-NL" sz="2400" dirty="0">
                <a:solidFill>
                  <a:srgbClr val="000000"/>
                </a:solidFill>
                <a:latin typeface="Calibri Light" pitchFamily="34"/>
                <a:cs typeface="Calibri Light" pitchFamily="34"/>
              </a:rPr>
              <a:t>Rechtstreeks in het weefsel / bloed (injectie)</a:t>
            </a:r>
          </a:p>
          <a:p>
            <a:pPr marL="621792" lvl="1" indent="-228600" defTabSz="914400">
              <a:spcBef>
                <a:spcPts val="325"/>
              </a:spcBef>
              <a:spcAft>
                <a:spcPts val="0"/>
              </a:spcAft>
              <a:buClr>
                <a:srgbClr val="2DA2BF"/>
              </a:buClr>
              <a:buSzPct val="100000"/>
              <a:buFont typeface="Verdana"/>
              <a:buChar char="◦"/>
            </a:pPr>
            <a:r>
              <a:rPr lang="nl-NL" sz="2400" dirty="0">
                <a:solidFill>
                  <a:srgbClr val="000000"/>
                </a:solidFill>
                <a:latin typeface="Calibri Light" pitchFamily="34"/>
                <a:cs typeface="Calibri Light" pitchFamily="34"/>
              </a:rPr>
              <a:t>Via het ruggenmergkanaal (epiduraal)</a:t>
            </a:r>
          </a:p>
          <a:p>
            <a:pPr lvl="0"/>
            <a:endParaRPr lang="nl-NL" sz="2000" dirty="0"/>
          </a:p>
        </p:txBody>
      </p:sp>
    </p:spTree>
    <p:extLst>
      <p:ext uri="{BB962C8B-B14F-4D97-AF65-F5344CB8AC3E}">
        <p14:creationId xmlns:p14="http://schemas.microsoft.com/office/powerpoint/2010/main" val="3103591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B6ECB93-D7FF-4F09-A8ED-D4588EE7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0A1D082-02C9-4D36-BD09-9F7A0CE87A88}"/>
              </a:ext>
            </a:extLst>
          </p:cNvPr>
          <p:cNvSpPr>
            <a:spLocks noGrp="1"/>
          </p:cNvSpPr>
          <p:nvPr>
            <p:ph type="title"/>
          </p:nvPr>
        </p:nvSpPr>
        <p:spPr>
          <a:xfrm>
            <a:off x="838200" y="365760"/>
            <a:ext cx="10515600" cy="1325563"/>
          </a:xfrm>
        </p:spPr>
        <p:txBody>
          <a:bodyPr>
            <a:normAutofit/>
          </a:bodyPr>
          <a:lstStyle/>
          <a:p>
            <a:r>
              <a:rPr lang="nl-NL">
                <a:solidFill>
                  <a:schemeClr val="bg1"/>
                </a:solidFill>
              </a:rPr>
              <a:t>Toedieningswijze – oraal</a:t>
            </a:r>
          </a:p>
        </p:txBody>
      </p:sp>
      <p:sp>
        <p:nvSpPr>
          <p:cNvPr id="3" name="Tijdelijke aanduiding voor inhoud 2">
            <a:extLst>
              <a:ext uri="{FF2B5EF4-FFF2-40B4-BE49-F238E27FC236}">
                <a16:creationId xmlns:a16="http://schemas.microsoft.com/office/drawing/2014/main" id="{C054EE0E-9735-4C4F-8470-584B8B02D936}"/>
              </a:ext>
            </a:extLst>
          </p:cNvPr>
          <p:cNvSpPr>
            <a:spLocks noGrp="1"/>
          </p:cNvSpPr>
          <p:nvPr>
            <p:ph idx="1"/>
          </p:nvPr>
        </p:nvSpPr>
        <p:spPr>
          <a:xfrm>
            <a:off x="841248" y="2276857"/>
            <a:ext cx="5015484" cy="3900106"/>
          </a:xfrm>
        </p:spPr>
        <p:txBody>
          <a:bodyPr anchor="ctr">
            <a:normAutofit/>
          </a:bodyPr>
          <a:lstStyle/>
          <a:p>
            <a:pPr marL="0" indent="0">
              <a:buNone/>
            </a:pPr>
            <a:r>
              <a:rPr lang="nl-NL" sz="1500" dirty="0"/>
              <a:t>Oraal = via de mond</a:t>
            </a:r>
          </a:p>
          <a:p>
            <a:pPr marL="0" indent="0">
              <a:buNone/>
            </a:pPr>
            <a:endParaRPr lang="nl-NL" sz="1500" dirty="0"/>
          </a:p>
          <a:p>
            <a:pPr marL="0" indent="0">
              <a:buNone/>
            </a:pPr>
            <a:r>
              <a:rPr lang="nl-NL" sz="1500" dirty="0"/>
              <a:t>poeder om op te lossen, bruistablet, vloeistof (snelle opname), tablet, capsule, dragee</a:t>
            </a:r>
          </a:p>
          <a:p>
            <a:pPr marL="0" indent="0">
              <a:buNone/>
            </a:pPr>
            <a:endParaRPr lang="nl-NL" sz="1500" dirty="0"/>
          </a:p>
          <a:p>
            <a:pPr marL="0" indent="0">
              <a:buNone/>
            </a:pPr>
            <a:r>
              <a:rPr lang="nl-NL" sz="1500" dirty="0"/>
              <a:t>Nadelen:</a:t>
            </a:r>
          </a:p>
          <a:p>
            <a:pPr marL="0" indent="0">
              <a:buNone/>
            </a:pPr>
            <a:r>
              <a:rPr lang="nl-NL" sz="1500" dirty="0"/>
              <a:t>- soms irriterend voor maag (innemen met veel water)</a:t>
            </a:r>
          </a:p>
          <a:p>
            <a:pPr marL="0" indent="0">
              <a:buNone/>
            </a:pPr>
            <a:r>
              <a:rPr lang="nl-NL" sz="1500" dirty="0"/>
              <a:t>- bij braken (&lt; 30 min) geen opname</a:t>
            </a:r>
          </a:p>
          <a:p>
            <a:pPr marL="0" indent="0">
              <a:buNone/>
            </a:pPr>
            <a:r>
              <a:rPr lang="nl-NL" sz="1500" dirty="0"/>
              <a:t>- sommige minder werkzaam in combinatie met melkproducten</a:t>
            </a:r>
          </a:p>
          <a:p>
            <a:pPr marL="0" indent="0">
              <a:buNone/>
            </a:pPr>
            <a:r>
              <a:rPr lang="nl-NL" sz="1500" dirty="0"/>
              <a:t>- sommige beschadigend voor slokdarm (niet liggend innemen)</a:t>
            </a:r>
          </a:p>
          <a:p>
            <a:pPr marL="0" indent="0">
              <a:buNone/>
            </a:pPr>
            <a:endParaRPr lang="nl-NL" sz="1500" dirty="0"/>
          </a:p>
          <a:p>
            <a:pPr marL="0" indent="0">
              <a:buNone/>
            </a:pPr>
            <a:endParaRPr lang="nl-NL" sz="1500" dirty="0"/>
          </a:p>
        </p:txBody>
      </p:sp>
      <p:pic>
        <p:nvPicPr>
          <p:cNvPr id="7170" name="Picture 2" descr="De bronafbeelding bekijken">
            <a:extLst>
              <a:ext uri="{FF2B5EF4-FFF2-40B4-BE49-F238E27FC236}">
                <a16:creationId xmlns:a16="http://schemas.microsoft.com/office/drawing/2014/main" id="{2E76FD42-05F4-4E12-9499-CEAD198D9C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72" r="1" b="1"/>
          <a:stretch/>
        </p:blipFill>
        <p:spPr bwMode="auto">
          <a:xfrm>
            <a:off x="6335270" y="2276857"/>
            <a:ext cx="5015484" cy="3900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322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B6ECB93-D7FF-4F09-A8ED-D4588EE7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0A1D082-02C9-4D36-BD09-9F7A0CE87A88}"/>
              </a:ext>
            </a:extLst>
          </p:cNvPr>
          <p:cNvSpPr>
            <a:spLocks noGrp="1"/>
          </p:cNvSpPr>
          <p:nvPr>
            <p:ph type="title"/>
          </p:nvPr>
        </p:nvSpPr>
        <p:spPr>
          <a:xfrm>
            <a:off x="838200" y="365760"/>
            <a:ext cx="10515600" cy="1325563"/>
          </a:xfrm>
        </p:spPr>
        <p:txBody>
          <a:bodyPr>
            <a:normAutofit/>
          </a:bodyPr>
          <a:lstStyle/>
          <a:p>
            <a:r>
              <a:rPr lang="nl-NL">
                <a:solidFill>
                  <a:schemeClr val="bg1"/>
                </a:solidFill>
              </a:rPr>
              <a:t>Vertraagde afgifte</a:t>
            </a:r>
          </a:p>
        </p:txBody>
      </p:sp>
      <p:sp>
        <p:nvSpPr>
          <p:cNvPr id="3" name="Tijdelijke aanduiding voor inhoud 2">
            <a:extLst>
              <a:ext uri="{FF2B5EF4-FFF2-40B4-BE49-F238E27FC236}">
                <a16:creationId xmlns:a16="http://schemas.microsoft.com/office/drawing/2014/main" id="{C054EE0E-9735-4C4F-8470-584B8B02D936}"/>
              </a:ext>
            </a:extLst>
          </p:cNvPr>
          <p:cNvSpPr>
            <a:spLocks noGrp="1"/>
          </p:cNvSpPr>
          <p:nvPr>
            <p:ph idx="1"/>
          </p:nvPr>
        </p:nvSpPr>
        <p:spPr>
          <a:xfrm>
            <a:off x="659893" y="2753107"/>
            <a:ext cx="5820806" cy="3900106"/>
          </a:xfrm>
        </p:spPr>
        <p:txBody>
          <a:bodyPr anchor="ctr">
            <a:normAutofit fontScale="92500" lnSpcReduction="20000"/>
          </a:bodyPr>
          <a:lstStyle/>
          <a:p>
            <a:pPr marL="0" indent="0">
              <a:buNone/>
            </a:pPr>
            <a:r>
              <a:rPr lang="nl-NL" sz="1800" dirty="0"/>
              <a:t>Speciale omhulling zorgt voor:</a:t>
            </a:r>
          </a:p>
          <a:p>
            <a:pPr marL="0" indent="0">
              <a:buNone/>
            </a:pPr>
            <a:endParaRPr lang="nl-NL" sz="1800" dirty="0"/>
          </a:p>
          <a:p>
            <a:pPr marL="0" indent="0">
              <a:buNone/>
            </a:pPr>
            <a:r>
              <a:rPr lang="nl-NL" sz="1800" dirty="0"/>
              <a:t>1. zodat pas </a:t>
            </a:r>
            <a:r>
              <a:rPr lang="nl-NL" sz="1800" u="sng" dirty="0"/>
              <a:t>NA de maag </a:t>
            </a:r>
            <a:r>
              <a:rPr lang="nl-NL" sz="1800" dirty="0"/>
              <a:t>uiteenvalt anders geneutraliseerd door maagsap</a:t>
            </a:r>
          </a:p>
          <a:p>
            <a:pPr marL="0" indent="0">
              <a:buNone/>
            </a:pPr>
            <a:endParaRPr lang="nl-NL" sz="1800" dirty="0"/>
          </a:p>
          <a:p>
            <a:pPr marL="0" indent="0">
              <a:buNone/>
            </a:pPr>
            <a:r>
              <a:rPr lang="nl-NL" sz="1800" dirty="0"/>
              <a:t>2. vertraagde afgifte (minder keer per dag nodig of minder bijwerking). Let op: </a:t>
            </a:r>
          </a:p>
          <a:p>
            <a:pPr marL="0" indent="0">
              <a:buNone/>
            </a:pPr>
            <a:r>
              <a:rPr lang="nl-NL" sz="1800" dirty="0"/>
              <a:t>	</a:t>
            </a:r>
            <a:r>
              <a:rPr lang="nl-NL" sz="1800" dirty="0">
                <a:highlight>
                  <a:srgbClr val="FFFF00"/>
                </a:highlight>
              </a:rPr>
              <a:t>&lt;&lt;&lt;in een capsule/tablet met vertraagde afgifte zit 		een </a:t>
            </a:r>
            <a:r>
              <a:rPr lang="nl-NL" sz="1800" u="sng" dirty="0">
                <a:highlight>
                  <a:srgbClr val="FFFF00"/>
                </a:highlight>
              </a:rPr>
              <a:t>hogere</a:t>
            </a:r>
            <a:r>
              <a:rPr lang="nl-NL" sz="1800" dirty="0">
                <a:highlight>
                  <a:srgbClr val="FFFF00"/>
                </a:highlight>
              </a:rPr>
              <a:t> dosis! Nooit vermalen of open 		maken!!!&gt;&gt;&gt;</a:t>
            </a:r>
          </a:p>
          <a:p>
            <a:pPr marL="0" indent="0">
              <a:buNone/>
            </a:pPr>
            <a:endParaRPr lang="nl-NL" sz="1800" dirty="0"/>
          </a:p>
          <a:p>
            <a:pPr marL="0" indent="0">
              <a:buNone/>
            </a:pPr>
            <a:endParaRPr lang="nl-NL" sz="1800" dirty="0"/>
          </a:p>
          <a:p>
            <a:pPr marL="0" indent="0">
              <a:buNone/>
            </a:pPr>
            <a:r>
              <a:rPr lang="nl-NL" sz="1800" dirty="0">
                <a:solidFill>
                  <a:srgbClr val="C00000"/>
                </a:solidFill>
              </a:rPr>
              <a:t>vertraagde afgifte= slow release= </a:t>
            </a:r>
            <a:r>
              <a:rPr lang="nl-NL" sz="1800" dirty="0" err="1">
                <a:solidFill>
                  <a:srgbClr val="C00000"/>
                </a:solidFill>
              </a:rPr>
              <a:t>retard</a:t>
            </a:r>
            <a:r>
              <a:rPr lang="nl-NL" sz="1800" dirty="0">
                <a:solidFill>
                  <a:srgbClr val="C00000"/>
                </a:solidFill>
              </a:rPr>
              <a:t>= MGA (met gereguleerde afgifte)</a:t>
            </a:r>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200" dirty="0"/>
          </a:p>
        </p:txBody>
      </p:sp>
      <p:pic>
        <p:nvPicPr>
          <p:cNvPr id="8194" name="Picture 2" descr="De bronafbeelding bekijken">
            <a:extLst>
              <a:ext uri="{FF2B5EF4-FFF2-40B4-BE49-F238E27FC236}">
                <a16:creationId xmlns:a16="http://schemas.microsoft.com/office/drawing/2014/main" id="{CC71CB24-7E92-4AD3-A764-5FC86248C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73" r="7787" b="-1"/>
          <a:stretch/>
        </p:blipFill>
        <p:spPr bwMode="auto">
          <a:xfrm>
            <a:off x="6480699" y="2276856"/>
            <a:ext cx="5015484" cy="3900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091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73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A8AE8E6-8273-42A7-9C9A-42489B8956CF}"/>
              </a:ext>
            </a:extLst>
          </p:cNvPr>
          <p:cNvSpPr>
            <a:spLocks noGrp="1"/>
          </p:cNvSpPr>
          <p:nvPr>
            <p:ph type="title"/>
          </p:nvPr>
        </p:nvSpPr>
        <p:spPr>
          <a:xfrm>
            <a:off x="524256" y="491260"/>
            <a:ext cx="6594189" cy="1625210"/>
          </a:xfrm>
        </p:spPr>
        <p:txBody>
          <a:bodyPr>
            <a:normAutofit/>
          </a:bodyPr>
          <a:lstStyle/>
          <a:p>
            <a:r>
              <a:rPr lang="nl-NL">
                <a:solidFill>
                  <a:srgbClr val="FFFFFF"/>
                </a:solidFill>
              </a:rPr>
              <a:t>Toedieningswijze - Rectaal</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9D7B43">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C44F1BBB-FCBD-42D0-9162-29D6169DA9B5}"/>
              </a:ext>
            </a:extLst>
          </p:cNvPr>
          <p:cNvPicPr>
            <a:picLocks noChangeAspect="1"/>
          </p:cNvPicPr>
          <p:nvPr/>
        </p:nvPicPr>
        <p:blipFill>
          <a:blip r:embed="rId2"/>
          <a:stretch>
            <a:fillRect/>
          </a:stretch>
        </p:blipFill>
        <p:spPr>
          <a:xfrm>
            <a:off x="524256" y="3336822"/>
            <a:ext cx="3067356" cy="2297556"/>
          </a:xfrm>
          <a:prstGeom prst="rect">
            <a:avLst/>
          </a:prstGeom>
        </p:spPr>
      </p:pic>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9D7B43">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DA2041E1-2762-4F6E-83AF-F2DFB15E73E2}"/>
              </a:ext>
            </a:extLst>
          </p:cNvPr>
          <p:cNvPicPr>
            <a:picLocks noChangeAspect="1"/>
          </p:cNvPicPr>
          <p:nvPr/>
        </p:nvPicPr>
        <p:blipFill>
          <a:blip r:embed="rId3"/>
          <a:stretch>
            <a:fillRect/>
          </a:stretch>
        </p:blipFill>
        <p:spPr>
          <a:xfrm>
            <a:off x="4138970" y="3468704"/>
            <a:ext cx="3067358" cy="2033791"/>
          </a:xfrm>
          <a:prstGeom prst="rect">
            <a:avLst/>
          </a:prstGeom>
        </p:spPr>
      </p:pic>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F138A11C-F3B1-495D-867F-1C6B219ED69F}"/>
              </a:ext>
            </a:extLst>
          </p:cNvPr>
          <p:cNvSpPr>
            <a:spLocks noGrp="1"/>
          </p:cNvSpPr>
          <p:nvPr>
            <p:ph idx="1"/>
          </p:nvPr>
        </p:nvSpPr>
        <p:spPr>
          <a:xfrm>
            <a:off x="7956057" y="762983"/>
            <a:ext cx="3515128" cy="5330923"/>
          </a:xfrm>
        </p:spPr>
        <p:txBody>
          <a:bodyPr anchor="ctr">
            <a:normAutofit/>
          </a:bodyPr>
          <a:lstStyle/>
          <a:p>
            <a:pPr marL="0" indent="0">
              <a:buNone/>
            </a:pPr>
            <a:r>
              <a:rPr lang="nl-NL" sz="2200" dirty="0">
                <a:solidFill>
                  <a:srgbClr val="FFFFFF"/>
                </a:solidFill>
              </a:rPr>
              <a:t>zetpil (</a:t>
            </a:r>
            <a:r>
              <a:rPr lang="nl-NL" sz="2200" dirty="0" err="1">
                <a:solidFill>
                  <a:srgbClr val="FFFFFF"/>
                </a:solidFill>
              </a:rPr>
              <a:t>supp</a:t>
            </a:r>
            <a:r>
              <a:rPr lang="nl-NL" sz="2200" dirty="0">
                <a:solidFill>
                  <a:srgbClr val="FFFFFF"/>
                </a:solidFill>
              </a:rPr>
              <a:t>): </a:t>
            </a:r>
          </a:p>
          <a:p>
            <a:pPr marL="0" indent="0">
              <a:buNone/>
            </a:pPr>
            <a:r>
              <a:rPr lang="nl-NL" sz="2200" dirty="0">
                <a:solidFill>
                  <a:srgbClr val="FFFFFF"/>
                </a:solidFill>
              </a:rPr>
              <a:t>vettig, smelt door lichaamswarmte</a:t>
            </a:r>
          </a:p>
          <a:p>
            <a:pPr marL="0" indent="0">
              <a:buNone/>
            </a:pPr>
            <a:r>
              <a:rPr lang="nl-NL" sz="2200" dirty="0">
                <a:solidFill>
                  <a:srgbClr val="FFFFFF"/>
                </a:solidFill>
              </a:rPr>
              <a:t>	</a:t>
            </a:r>
          </a:p>
          <a:p>
            <a:pPr marL="0" indent="0">
              <a:buNone/>
            </a:pPr>
            <a:endParaRPr lang="nl-NL" sz="2200" dirty="0">
              <a:solidFill>
                <a:srgbClr val="FFFFFF"/>
              </a:solidFill>
            </a:endParaRPr>
          </a:p>
          <a:p>
            <a:pPr marL="0" indent="0">
              <a:buNone/>
            </a:pPr>
            <a:endParaRPr lang="nl-NL" sz="2200" dirty="0">
              <a:solidFill>
                <a:srgbClr val="FFFFFF"/>
              </a:solidFill>
            </a:endParaRPr>
          </a:p>
          <a:p>
            <a:pPr marL="0" indent="0">
              <a:buNone/>
            </a:pPr>
            <a:r>
              <a:rPr lang="nl-NL" sz="2200" dirty="0">
                <a:solidFill>
                  <a:srgbClr val="FFFFFF"/>
                </a:solidFill>
              </a:rPr>
              <a:t>Werking</a:t>
            </a:r>
          </a:p>
          <a:p>
            <a:pPr marL="0" indent="0">
              <a:buNone/>
            </a:pPr>
            <a:r>
              <a:rPr lang="nl-NL" sz="2200" dirty="0">
                <a:solidFill>
                  <a:srgbClr val="FFFFFF"/>
                </a:solidFill>
              </a:rPr>
              <a:t>lokaal 	(bv laxeermiddel)</a:t>
            </a:r>
          </a:p>
          <a:p>
            <a:pPr marL="0" indent="0">
              <a:buNone/>
            </a:pPr>
            <a:r>
              <a:rPr lang="nl-NL" sz="2200" dirty="0">
                <a:solidFill>
                  <a:srgbClr val="FFFFFF"/>
                </a:solidFill>
              </a:rPr>
              <a:t>systemisch (snelle opname buiten lever om, handig bij braken)</a:t>
            </a:r>
          </a:p>
          <a:p>
            <a:pPr marL="0" indent="0">
              <a:buNone/>
            </a:pPr>
            <a:endParaRPr lang="nl-NL" sz="2200" dirty="0">
              <a:solidFill>
                <a:srgbClr val="FFFFFF"/>
              </a:solidFill>
            </a:endParaRPr>
          </a:p>
        </p:txBody>
      </p:sp>
    </p:spTree>
    <p:extLst>
      <p:ext uri="{BB962C8B-B14F-4D97-AF65-F5344CB8AC3E}">
        <p14:creationId xmlns:p14="http://schemas.microsoft.com/office/powerpoint/2010/main" val="1015409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D0D032C-CBD5-431C-A48A-61CB429F4603}"/>
              </a:ext>
            </a:extLst>
          </p:cNvPr>
          <p:cNvSpPr txBox="1">
            <a:spLocks noGrp="1"/>
          </p:cNvSpPr>
          <p:nvPr>
            <p:ph type="title"/>
          </p:nvPr>
        </p:nvSpPr>
        <p:spPr>
          <a:xfrm>
            <a:off x="838200" y="1412488"/>
            <a:ext cx="2899189" cy="4363844"/>
          </a:xfrm>
        </p:spPr>
        <p:txBody>
          <a:bodyPr anchor="t">
            <a:normAutofit/>
          </a:bodyPr>
          <a:lstStyle/>
          <a:p>
            <a:pPr lvl="0"/>
            <a:r>
              <a:rPr lang="nl-NL" sz="4000">
                <a:solidFill>
                  <a:srgbClr val="FFFFFF"/>
                </a:solidFill>
              </a:rPr>
              <a:t>Groepen medicijnen</a:t>
            </a:r>
          </a:p>
        </p:txBody>
      </p:sp>
      <p:sp>
        <p:nvSpPr>
          <p:cNvPr id="4" name="Tijdelijke aanduiding voor inhoud 7">
            <a:extLst>
              <a:ext uri="{FF2B5EF4-FFF2-40B4-BE49-F238E27FC236}">
                <a16:creationId xmlns:a16="http://schemas.microsoft.com/office/drawing/2014/main" id="{373A4DDD-F6E1-4446-B6E5-96A200D2BE4F}"/>
              </a:ext>
            </a:extLst>
          </p:cNvPr>
          <p:cNvSpPr txBox="1">
            <a:spLocks noGrp="1"/>
          </p:cNvSpPr>
          <p:nvPr>
            <p:ph idx="2"/>
          </p:nvPr>
        </p:nvSpPr>
        <p:spPr>
          <a:xfrm>
            <a:off x="4380855" y="1412489"/>
            <a:ext cx="3427283" cy="4363844"/>
          </a:xfrm>
        </p:spPr>
        <p:txBody>
          <a:bodyPr>
            <a:normAutofit/>
          </a:bodyPr>
          <a:lstStyle/>
          <a:p>
            <a:pPr lvl="0"/>
            <a:r>
              <a:rPr lang="nl-NL" sz="1700" b="1" dirty="0">
                <a:solidFill>
                  <a:srgbClr val="C00000"/>
                </a:solidFill>
                <a:latin typeface="Calibri Light" pitchFamily="34"/>
                <a:cs typeface="Calibri Light" pitchFamily="34"/>
              </a:rPr>
              <a:t>Anti-emetica</a:t>
            </a:r>
          </a:p>
          <a:p>
            <a:pPr marL="323999" lvl="1" indent="0">
              <a:buNone/>
            </a:pPr>
            <a:r>
              <a:rPr lang="nl-NL" sz="1700" dirty="0">
                <a:latin typeface="Calibri Light" pitchFamily="34"/>
                <a:cs typeface="Calibri Light" pitchFamily="34"/>
              </a:rPr>
              <a:t>Tegen misselijkheid en braken</a:t>
            </a:r>
          </a:p>
          <a:p>
            <a:pPr marL="323999" lvl="1" indent="0">
              <a:buNone/>
            </a:pPr>
            <a:r>
              <a:rPr lang="nl-NL" sz="1700" dirty="0">
                <a:latin typeface="Calibri Light" pitchFamily="34"/>
                <a:cs typeface="Calibri Light" pitchFamily="34"/>
              </a:rPr>
              <a:t>Bv bij reisziekte, narcose, chemotherapie</a:t>
            </a:r>
          </a:p>
          <a:p>
            <a:pPr lvl="0"/>
            <a:r>
              <a:rPr lang="nl-NL" sz="1700" b="1" dirty="0" err="1">
                <a:solidFill>
                  <a:srgbClr val="C00000"/>
                </a:solidFill>
                <a:latin typeface="Calibri Light" pitchFamily="34"/>
                <a:cs typeface="Calibri Light" pitchFamily="34"/>
              </a:rPr>
              <a:t>Anti-coagulantia</a:t>
            </a:r>
            <a:endParaRPr lang="nl-NL" sz="1700" b="1" dirty="0">
              <a:solidFill>
                <a:srgbClr val="C00000"/>
              </a:solidFill>
              <a:latin typeface="Calibri Light" pitchFamily="34"/>
              <a:cs typeface="Calibri Light" pitchFamily="34"/>
            </a:endParaRPr>
          </a:p>
          <a:p>
            <a:pPr lvl="1"/>
            <a:r>
              <a:rPr lang="nl-NL" sz="1700" dirty="0">
                <a:latin typeface="Calibri Light" pitchFamily="34"/>
                <a:cs typeface="Calibri Light" pitchFamily="34"/>
              </a:rPr>
              <a:t>Vertragend effect op de bloedstolling</a:t>
            </a:r>
          </a:p>
          <a:p>
            <a:pPr lvl="0"/>
            <a:r>
              <a:rPr lang="nl-NL" sz="1700" b="1" dirty="0" err="1">
                <a:solidFill>
                  <a:srgbClr val="C00000"/>
                </a:solidFill>
                <a:latin typeface="Calibri Light" pitchFamily="34"/>
                <a:cs typeface="Calibri Light" pitchFamily="34"/>
              </a:rPr>
              <a:t>NSAID’s</a:t>
            </a:r>
            <a:endParaRPr lang="nl-NL" sz="1700" b="1" dirty="0">
              <a:solidFill>
                <a:srgbClr val="C00000"/>
              </a:solidFill>
              <a:latin typeface="Calibri Light" pitchFamily="34"/>
              <a:cs typeface="Calibri Light" pitchFamily="34"/>
            </a:endParaRPr>
          </a:p>
          <a:p>
            <a:pPr marL="323999" lvl="1" indent="0">
              <a:buNone/>
            </a:pPr>
            <a:r>
              <a:rPr lang="nl-NL" sz="1700" dirty="0">
                <a:latin typeface="Calibri Light" pitchFamily="34"/>
                <a:cs typeface="Calibri Light" pitchFamily="34"/>
              </a:rPr>
              <a:t>Non </a:t>
            </a:r>
            <a:r>
              <a:rPr lang="nl-NL" sz="1700" dirty="0" err="1">
                <a:latin typeface="Calibri Light" pitchFamily="34"/>
                <a:cs typeface="Calibri Light" pitchFamily="34"/>
              </a:rPr>
              <a:t>steroïdal</a:t>
            </a:r>
            <a:r>
              <a:rPr lang="nl-NL" sz="1700" dirty="0">
                <a:latin typeface="Calibri Light" pitchFamily="34"/>
                <a:cs typeface="Calibri Light" pitchFamily="34"/>
              </a:rPr>
              <a:t> anti </a:t>
            </a:r>
            <a:r>
              <a:rPr lang="nl-NL" sz="1700" dirty="0" err="1">
                <a:latin typeface="Calibri Light" pitchFamily="34"/>
                <a:cs typeface="Calibri Light" pitchFamily="34"/>
              </a:rPr>
              <a:t>inflammatory</a:t>
            </a:r>
            <a:r>
              <a:rPr lang="nl-NL" sz="1700" dirty="0">
                <a:latin typeface="Calibri Light" pitchFamily="34"/>
                <a:cs typeface="Calibri Light" pitchFamily="34"/>
              </a:rPr>
              <a:t> Drugs</a:t>
            </a:r>
          </a:p>
          <a:p>
            <a:pPr lvl="1"/>
            <a:r>
              <a:rPr lang="nl-NL" sz="1700" dirty="0">
                <a:latin typeface="Calibri Light" pitchFamily="34"/>
                <a:cs typeface="Calibri Light" pitchFamily="34"/>
              </a:rPr>
              <a:t>Ontstekingsremmende pijnstillers</a:t>
            </a:r>
          </a:p>
          <a:p>
            <a:pPr lvl="1"/>
            <a:r>
              <a:rPr lang="nl-NL" sz="1700" dirty="0">
                <a:latin typeface="Calibri Light" pitchFamily="34"/>
                <a:cs typeface="Calibri Light" pitchFamily="34"/>
              </a:rPr>
              <a:t>Vb. </a:t>
            </a:r>
            <a:r>
              <a:rPr lang="nl-NL" sz="1700" dirty="0" err="1">
                <a:latin typeface="Calibri Light" pitchFamily="34"/>
                <a:cs typeface="Calibri Light" pitchFamily="34"/>
              </a:rPr>
              <a:t>Naproxen</a:t>
            </a:r>
            <a:r>
              <a:rPr lang="nl-NL" sz="1700" dirty="0">
                <a:latin typeface="Calibri Light" pitchFamily="34"/>
                <a:cs typeface="Calibri Light" pitchFamily="34"/>
              </a:rPr>
              <a:t>, </a:t>
            </a:r>
            <a:r>
              <a:rPr lang="nl-NL" sz="1700" dirty="0" err="1">
                <a:latin typeface="Calibri Light" pitchFamily="34"/>
                <a:cs typeface="Calibri Light" pitchFamily="34"/>
              </a:rPr>
              <a:t>Sinaspril</a:t>
            </a:r>
            <a:r>
              <a:rPr lang="nl-NL" sz="1700" dirty="0">
                <a:latin typeface="Calibri Light" pitchFamily="34"/>
                <a:cs typeface="Calibri Light" pitchFamily="34"/>
              </a:rPr>
              <a:t>, Acetylsalicylzuur (Aspirine), Ibuprofen, </a:t>
            </a:r>
            <a:r>
              <a:rPr lang="nl-NL" sz="1700" dirty="0" err="1">
                <a:latin typeface="Calibri Light" pitchFamily="34"/>
                <a:cs typeface="Calibri Light" pitchFamily="34"/>
              </a:rPr>
              <a:t>Diclofenac</a:t>
            </a:r>
            <a:endParaRPr lang="nl-NL" sz="1700" dirty="0">
              <a:latin typeface="Calibri Light" pitchFamily="34"/>
              <a:cs typeface="Calibri Light" pitchFamily="34"/>
            </a:endParaRPr>
          </a:p>
          <a:p>
            <a:pPr lvl="0"/>
            <a:endParaRPr lang="nl-NL" sz="1700" dirty="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3">
            <a:extLst>
              <a:ext uri="{FF2B5EF4-FFF2-40B4-BE49-F238E27FC236}">
                <a16:creationId xmlns:a16="http://schemas.microsoft.com/office/drawing/2014/main" id="{201AC1F6-0A85-435D-8A20-2C36355CD542}"/>
              </a:ext>
            </a:extLst>
          </p:cNvPr>
          <p:cNvSpPr txBox="1">
            <a:spLocks noGrp="1"/>
          </p:cNvSpPr>
          <p:nvPr>
            <p:ph idx="1"/>
          </p:nvPr>
        </p:nvSpPr>
        <p:spPr>
          <a:xfrm>
            <a:off x="8451604" y="1412489"/>
            <a:ext cx="3197701" cy="4363844"/>
          </a:xfrm>
        </p:spPr>
        <p:txBody>
          <a:bodyPr>
            <a:normAutofit/>
          </a:bodyPr>
          <a:lstStyle/>
          <a:p>
            <a:pPr lvl="0"/>
            <a:r>
              <a:rPr lang="nl-NL" sz="1700" b="1" dirty="0">
                <a:solidFill>
                  <a:srgbClr val="C00000"/>
                </a:solidFill>
                <a:latin typeface="Calibri Light" pitchFamily="34"/>
                <a:cs typeface="Calibri Light" pitchFamily="34"/>
              </a:rPr>
              <a:t>Corticosteroïden</a:t>
            </a:r>
          </a:p>
          <a:p>
            <a:pPr marL="323999" lvl="1" indent="0">
              <a:buNone/>
            </a:pPr>
            <a:r>
              <a:rPr lang="nl-NL" sz="1700" dirty="0">
                <a:latin typeface="Calibri Light" pitchFamily="34"/>
                <a:cs typeface="Calibri Light" pitchFamily="34"/>
              </a:rPr>
              <a:t>Ontstekingsremmend effect</a:t>
            </a:r>
          </a:p>
          <a:p>
            <a:pPr lvl="1"/>
            <a:r>
              <a:rPr lang="nl-NL" sz="1700" dirty="0">
                <a:latin typeface="Calibri Light" pitchFamily="34"/>
                <a:cs typeface="Calibri Light" pitchFamily="34"/>
              </a:rPr>
              <a:t>Chemische variant van het bijnierschorshormoon cortisol</a:t>
            </a:r>
          </a:p>
          <a:p>
            <a:pPr lvl="1"/>
            <a:r>
              <a:rPr lang="nl-NL" sz="1700" dirty="0" err="1">
                <a:latin typeface="Calibri Light" pitchFamily="34"/>
                <a:cs typeface="Calibri Light" pitchFamily="34"/>
              </a:rPr>
              <a:t>Cortison</a:t>
            </a:r>
            <a:r>
              <a:rPr lang="nl-NL" sz="1700" dirty="0">
                <a:latin typeface="Calibri Light" pitchFamily="34"/>
                <a:cs typeface="Calibri Light" pitchFamily="34"/>
              </a:rPr>
              <a:t>, </a:t>
            </a:r>
            <a:r>
              <a:rPr lang="nl-NL" sz="1700" dirty="0" err="1">
                <a:latin typeface="Calibri Light" pitchFamily="34"/>
                <a:cs typeface="Calibri Light" pitchFamily="34"/>
              </a:rPr>
              <a:t>prednisolon</a:t>
            </a:r>
            <a:endParaRPr lang="nl-NL" sz="1700" dirty="0">
              <a:latin typeface="Calibri Light" pitchFamily="34"/>
              <a:cs typeface="Calibri Light" pitchFamily="34"/>
            </a:endParaRPr>
          </a:p>
          <a:p>
            <a:pPr lvl="0"/>
            <a:r>
              <a:rPr lang="nl-NL" sz="1700" b="1" dirty="0" err="1">
                <a:solidFill>
                  <a:srgbClr val="C00000"/>
                </a:solidFill>
                <a:latin typeface="Calibri Light" pitchFamily="34"/>
                <a:cs typeface="Calibri Light" pitchFamily="34"/>
              </a:rPr>
              <a:t>Psychopharmaca</a:t>
            </a:r>
            <a:endParaRPr lang="nl-NL" sz="1700" b="1" dirty="0">
              <a:solidFill>
                <a:srgbClr val="C00000"/>
              </a:solidFill>
              <a:latin typeface="Calibri Light" pitchFamily="34"/>
              <a:cs typeface="Calibri Light" pitchFamily="34"/>
            </a:endParaRPr>
          </a:p>
          <a:p>
            <a:pPr lvl="1"/>
            <a:r>
              <a:rPr lang="nl-NL" sz="1700" dirty="0">
                <a:latin typeface="Calibri Light" pitchFamily="34"/>
                <a:cs typeface="Calibri Light" pitchFamily="34"/>
              </a:rPr>
              <a:t>Antidepressiva</a:t>
            </a:r>
          </a:p>
          <a:p>
            <a:pPr lvl="1"/>
            <a:r>
              <a:rPr lang="nl-NL" sz="1700" dirty="0">
                <a:latin typeface="Calibri Light" pitchFamily="34"/>
                <a:cs typeface="Calibri Light" pitchFamily="34"/>
              </a:rPr>
              <a:t>Antipsychotica</a:t>
            </a:r>
          </a:p>
          <a:p>
            <a:pPr lvl="1"/>
            <a:r>
              <a:rPr lang="nl-NL" sz="1700" dirty="0">
                <a:latin typeface="Calibri Light" pitchFamily="34"/>
                <a:cs typeface="Calibri Light" pitchFamily="34"/>
              </a:rPr>
              <a:t>Hypnotica (slaapmiddelen)</a:t>
            </a:r>
          </a:p>
          <a:p>
            <a:pPr lvl="1"/>
            <a:r>
              <a:rPr lang="nl-NL" sz="1700" dirty="0">
                <a:latin typeface="Calibri Light" pitchFamily="34"/>
                <a:cs typeface="Calibri Light" pitchFamily="34"/>
              </a:rPr>
              <a:t>Sedativa (kalmerende middelen)</a:t>
            </a:r>
          </a:p>
          <a:p>
            <a:pPr lvl="1"/>
            <a:r>
              <a:rPr lang="nl-NL" sz="1700" dirty="0">
                <a:latin typeface="Calibri Light" pitchFamily="34"/>
                <a:cs typeface="Calibri Light" pitchFamily="34"/>
              </a:rPr>
              <a:t>Anxiolytica (angstdempers)</a:t>
            </a:r>
          </a:p>
          <a:p>
            <a:pPr lvl="0"/>
            <a:endParaRPr lang="nl-NL" sz="17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630F52C-B0E6-4682-8BA1-8835B95F490E}"/>
              </a:ext>
            </a:extLst>
          </p:cNvPr>
          <p:cNvSpPr txBox="1">
            <a:spLocks noGrp="1"/>
          </p:cNvSpPr>
          <p:nvPr>
            <p:ph type="title"/>
          </p:nvPr>
        </p:nvSpPr>
        <p:spPr>
          <a:xfrm>
            <a:off x="838200" y="621792"/>
            <a:ext cx="4795157" cy="5413248"/>
          </a:xfrm>
        </p:spPr>
        <p:txBody>
          <a:bodyPr>
            <a:normAutofit/>
          </a:bodyPr>
          <a:lstStyle/>
          <a:p>
            <a:pPr lvl="0"/>
            <a:r>
              <a:rPr lang="nl-NL" sz="5200">
                <a:solidFill>
                  <a:schemeClr val="bg1"/>
                </a:solidFill>
              </a:rPr>
              <a:t>Groepen medicijen</a:t>
            </a:r>
          </a:p>
        </p:txBody>
      </p:sp>
      <p:sp>
        <p:nvSpPr>
          <p:cNvPr id="3" name="Tijdelijke aanduiding voor inhoud 2">
            <a:extLst>
              <a:ext uri="{FF2B5EF4-FFF2-40B4-BE49-F238E27FC236}">
                <a16:creationId xmlns:a16="http://schemas.microsoft.com/office/drawing/2014/main" id="{A0FA4D53-C10C-4F29-9842-AFBE99C0D238}"/>
              </a:ext>
            </a:extLst>
          </p:cNvPr>
          <p:cNvSpPr txBox="1">
            <a:spLocks noGrp="1"/>
          </p:cNvSpPr>
          <p:nvPr>
            <p:ph idx="1"/>
          </p:nvPr>
        </p:nvSpPr>
        <p:spPr>
          <a:xfrm>
            <a:off x="6521450" y="621792"/>
            <a:ext cx="4832349" cy="5413248"/>
          </a:xfrm>
        </p:spPr>
        <p:txBody>
          <a:bodyPr anchor="ctr">
            <a:normAutofit/>
          </a:bodyPr>
          <a:lstStyle/>
          <a:p>
            <a:pPr marL="365760" lvl="0" indent="-256032" defTabSz="914400">
              <a:spcAft>
                <a:spcPts val="0"/>
              </a:spcAft>
              <a:buClr>
                <a:srgbClr val="2DA2BF"/>
              </a:buClr>
              <a:buSzPct val="68000"/>
              <a:buFont typeface="Wingdings 3"/>
              <a:buChar char=""/>
            </a:pPr>
            <a:r>
              <a:rPr lang="nl-NL" sz="2400" b="1" dirty="0">
                <a:solidFill>
                  <a:srgbClr val="C00000"/>
                </a:solidFill>
                <a:latin typeface="Calibri Light" pitchFamily="34"/>
                <a:cs typeface="Calibri Light" pitchFamily="34"/>
              </a:rPr>
              <a:t>Benzodiazepinen</a:t>
            </a:r>
          </a:p>
          <a:p>
            <a:pPr marL="621792" lvl="1" indent="-228600" defTabSz="914400">
              <a:spcBef>
                <a:spcPts val="325"/>
              </a:spcBef>
              <a:spcAft>
                <a:spcPts val="0"/>
              </a:spcAft>
              <a:buClr>
                <a:srgbClr val="2DA2BF"/>
              </a:buClr>
              <a:buSzPct val="100000"/>
              <a:buFont typeface="Verdana"/>
              <a:buChar char="◦"/>
            </a:pPr>
            <a:r>
              <a:rPr lang="nl-NL" dirty="0">
                <a:latin typeface="Calibri Light" pitchFamily="34"/>
                <a:cs typeface="Calibri Light" pitchFamily="34"/>
              </a:rPr>
              <a:t>Chemische samenstelling </a:t>
            </a:r>
          </a:p>
          <a:p>
            <a:pPr marL="621792" lvl="1" indent="-228600" defTabSz="914400">
              <a:spcBef>
                <a:spcPts val="325"/>
              </a:spcBef>
              <a:spcAft>
                <a:spcPts val="0"/>
              </a:spcAft>
              <a:buClr>
                <a:srgbClr val="2DA2BF"/>
              </a:buClr>
              <a:buSzPct val="100000"/>
              <a:buFont typeface="Verdana"/>
              <a:buChar char="◦"/>
            </a:pPr>
            <a:r>
              <a:rPr lang="nl-NL" dirty="0">
                <a:latin typeface="Calibri Light" pitchFamily="34"/>
                <a:cs typeface="Calibri Light" pitchFamily="34"/>
              </a:rPr>
              <a:t>Anxiolytica, sedativa en hypnotica</a:t>
            </a:r>
          </a:p>
          <a:p>
            <a:pPr marL="621792" lvl="1" indent="-228600" defTabSz="914400">
              <a:spcBef>
                <a:spcPts val="325"/>
              </a:spcBef>
              <a:spcAft>
                <a:spcPts val="0"/>
              </a:spcAft>
              <a:buClr>
                <a:srgbClr val="2DA2BF"/>
              </a:buClr>
              <a:buSzPct val="100000"/>
              <a:buFont typeface="Verdana"/>
              <a:buChar char="◦"/>
            </a:pPr>
            <a:r>
              <a:rPr lang="nl-NL" dirty="0">
                <a:latin typeface="Calibri Light" pitchFamily="34"/>
                <a:cs typeface="Calibri Light" pitchFamily="34"/>
              </a:rPr>
              <a:t>‘</a:t>
            </a:r>
            <a:r>
              <a:rPr lang="nl-NL" dirty="0" err="1">
                <a:latin typeface="Calibri Light" pitchFamily="34"/>
                <a:cs typeface="Calibri Light" pitchFamily="34"/>
              </a:rPr>
              <a:t>pammetjes</a:t>
            </a:r>
            <a:r>
              <a:rPr lang="nl-NL" dirty="0">
                <a:latin typeface="Calibri Light" pitchFamily="34"/>
                <a:cs typeface="Calibri Light" pitchFamily="34"/>
              </a:rPr>
              <a:t>’ </a:t>
            </a:r>
            <a:r>
              <a:rPr lang="nl-NL" dirty="0">
                <a:latin typeface="Wingdings" pitchFamily="2"/>
                <a:cs typeface="Calibri Light" pitchFamily="34"/>
              </a:rPr>
              <a:t></a:t>
            </a:r>
            <a:r>
              <a:rPr lang="nl-NL" dirty="0">
                <a:latin typeface="Calibri Light" pitchFamily="34"/>
                <a:cs typeface="Calibri Light" pitchFamily="34"/>
              </a:rPr>
              <a:t> diazepam, </a:t>
            </a:r>
            <a:r>
              <a:rPr lang="nl-NL" dirty="0" err="1">
                <a:latin typeface="Calibri Light" pitchFamily="34"/>
                <a:cs typeface="Calibri Light" pitchFamily="34"/>
              </a:rPr>
              <a:t>flurazepam</a:t>
            </a:r>
            <a:r>
              <a:rPr lang="nl-NL" dirty="0">
                <a:latin typeface="Calibri Light" pitchFamily="34"/>
                <a:cs typeface="Calibri Light" pitchFamily="34"/>
              </a:rPr>
              <a:t>, </a:t>
            </a:r>
            <a:r>
              <a:rPr lang="nl-NL" dirty="0" err="1">
                <a:latin typeface="Calibri Light" pitchFamily="34"/>
                <a:cs typeface="Calibri Light" pitchFamily="34"/>
              </a:rPr>
              <a:t>nitrazepam</a:t>
            </a:r>
            <a:r>
              <a:rPr lang="nl-NL" dirty="0">
                <a:latin typeface="Calibri Light" pitchFamily="34"/>
                <a:cs typeface="Calibri Light" pitchFamily="34"/>
              </a:rPr>
              <a:t>, </a:t>
            </a:r>
            <a:r>
              <a:rPr lang="nl-NL" dirty="0" err="1">
                <a:latin typeface="Calibri Light" pitchFamily="34"/>
                <a:cs typeface="Calibri Light" pitchFamily="34"/>
              </a:rPr>
              <a:t>temazepam</a:t>
            </a:r>
            <a:r>
              <a:rPr lang="nl-NL" dirty="0">
                <a:latin typeface="Calibri Light" pitchFamily="34"/>
                <a:cs typeface="Calibri Light" pitchFamily="34"/>
              </a:rPr>
              <a:t>, etc.</a:t>
            </a:r>
          </a:p>
          <a:p>
            <a:pPr marL="365760" lvl="0" indent="-256032" defTabSz="914400">
              <a:spcAft>
                <a:spcPts val="0"/>
              </a:spcAft>
              <a:buClr>
                <a:srgbClr val="2DA2BF"/>
              </a:buClr>
              <a:buSzPct val="68000"/>
              <a:buFont typeface="Wingdings 3"/>
              <a:buChar char=""/>
            </a:pPr>
            <a:r>
              <a:rPr lang="nl-NL" sz="2400" b="1" dirty="0">
                <a:solidFill>
                  <a:srgbClr val="C00000"/>
                </a:solidFill>
                <a:latin typeface="Calibri Light" pitchFamily="34"/>
                <a:cs typeface="Calibri Light" pitchFamily="34"/>
              </a:rPr>
              <a:t>Diuretica </a:t>
            </a:r>
          </a:p>
          <a:p>
            <a:pPr marL="621792" lvl="1" indent="-228600" defTabSz="914400">
              <a:spcBef>
                <a:spcPts val="325"/>
              </a:spcBef>
              <a:spcAft>
                <a:spcPts val="0"/>
              </a:spcAft>
              <a:buClr>
                <a:srgbClr val="2DA2BF"/>
              </a:buClr>
              <a:buSzPct val="100000"/>
              <a:buFont typeface="Verdana"/>
              <a:buChar char="◦"/>
            </a:pPr>
            <a:r>
              <a:rPr lang="nl-NL" dirty="0">
                <a:latin typeface="Calibri Light" pitchFamily="34"/>
                <a:cs typeface="Calibri Light" pitchFamily="34"/>
              </a:rPr>
              <a:t>Bevordert de diurese (urinevorming)</a:t>
            </a:r>
          </a:p>
          <a:p>
            <a:pPr marL="621792" lvl="1" indent="-228600" defTabSz="914400">
              <a:spcBef>
                <a:spcPts val="325"/>
              </a:spcBef>
              <a:spcAft>
                <a:spcPts val="0"/>
              </a:spcAft>
              <a:buClr>
                <a:srgbClr val="2DA2BF"/>
              </a:buClr>
              <a:buSzPct val="100000"/>
              <a:buFont typeface="Verdana"/>
              <a:buChar char="◦"/>
            </a:pPr>
            <a:r>
              <a:rPr lang="nl-NL" dirty="0" err="1">
                <a:latin typeface="Calibri Light" pitchFamily="34"/>
                <a:cs typeface="Calibri Light" pitchFamily="34"/>
              </a:rPr>
              <a:t>Lasix</a:t>
            </a:r>
            <a:r>
              <a:rPr lang="nl-NL" dirty="0">
                <a:latin typeface="Calibri Light" pitchFamily="34"/>
                <a:cs typeface="Calibri Light" pitchFamily="34"/>
              </a:rPr>
              <a:t> (furosemide)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B6ECB93-D7FF-4F09-A8ED-D4588EE7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B558EF4-B106-4CFD-AD29-12F0927A4018}"/>
              </a:ext>
            </a:extLst>
          </p:cNvPr>
          <p:cNvSpPr>
            <a:spLocks noGrp="1"/>
          </p:cNvSpPr>
          <p:nvPr>
            <p:ph type="title"/>
          </p:nvPr>
        </p:nvSpPr>
        <p:spPr>
          <a:xfrm>
            <a:off x="838200" y="365760"/>
            <a:ext cx="10515600" cy="1325563"/>
          </a:xfrm>
        </p:spPr>
        <p:txBody>
          <a:bodyPr>
            <a:normAutofit/>
          </a:bodyPr>
          <a:lstStyle/>
          <a:p>
            <a:r>
              <a:rPr lang="nl-NL" dirty="0">
                <a:solidFill>
                  <a:schemeClr val="bg1"/>
                </a:solidFill>
              </a:rPr>
              <a:t>opbouw </a:t>
            </a:r>
          </a:p>
        </p:txBody>
      </p:sp>
      <p:sp>
        <p:nvSpPr>
          <p:cNvPr id="3" name="Tijdelijke aanduiding voor inhoud 2">
            <a:extLst>
              <a:ext uri="{FF2B5EF4-FFF2-40B4-BE49-F238E27FC236}">
                <a16:creationId xmlns:a16="http://schemas.microsoft.com/office/drawing/2014/main" id="{DE708E92-9E56-403C-92E8-D131EE531794}"/>
              </a:ext>
            </a:extLst>
          </p:cNvPr>
          <p:cNvSpPr>
            <a:spLocks noGrp="1"/>
          </p:cNvSpPr>
          <p:nvPr>
            <p:ph idx="1"/>
          </p:nvPr>
        </p:nvSpPr>
        <p:spPr>
          <a:xfrm>
            <a:off x="841248" y="2276857"/>
            <a:ext cx="5015484" cy="3900106"/>
          </a:xfrm>
        </p:spPr>
        <p:txBody>
          <a:bodyPr anchor="ctr">
            <a:normAutofit/>
          </a:bodyPr>
          <a:lstStyle/>
          <a:p>
            <a:r>
              <a:rPr lang="nl-NL" sz="1700" dirty="0"/>
              <a:t>Medicatie wat heeft dat met de term farmacologie te maken? </a:t>
            </a:r>
          </a:p>
          <a:p>
            <a:r>
              <a:rPr lang="nl-NL" sz="1700" dirty="0"/>
              <a:t>Doelen medicatietoediening</a:t>
            </a:r>
          </a:p>
          <a:p>
            <a:r>
              <a:rPr lang="nl-NL" sz="1700" dirty="0"/>
              <a:t>Algemene begrippen medicatieleer</a:t>
            </a:r>
          </a:p>
          <a:p>
            <a:r>
              <a:rPr lang="nl-NL" sz="1700" dirty="0"/>
              <a:t>Werking </a:t>
            </a:r>
          </a:p>
          <a:p>
            <a:r>
              <a:rPr lang="nl-NL" sz="1700" dirty="0"/>
              <a:t>Toedieningswijze</a:t>
            </a:r>
          </a:p>
          <a:p>
            <a:r>
              <a:rPr lang="nl-NL" sz="1700" dirty="0"/>
              <a:t>Groepen medicijnen</a:t>
            </a:r>
          </a:p>
          <a:p>
            <a:r>
              <a:rPr lang="nl-NL" sz="1700" dirty="0"/>
              <a:t>Farmacotherapeutisch kompas </a:t>
            </a:r>
          </a:p>
          <a:p>
            <a:r>
              <a:rPr lang="nl-NL" sz="1700" dirty="0"/>
              <a:t>Quiz – Toepassen van opgenomen kennis</a:t>
            </a:r>
          </a:p>
          <a:p>
            <a:endParaRPr lang="nl-NL" sz="1700" dirty="0"/>
          </a:p>
        </p:txBody>
      </p:sp>
      <p:pic>
        <p:nvPicPr>
          <p:cNvPr id="5" name="Picture 4" descr="Diverse pillen en capsules">
            <a:extLst>
              <a:ext uri="{FF2B5EF4-FFF2-40B4-BE49-F238E27FC236}">
                <a16:creationId xmlns:a16="http://schemas.microsoft.com/office/drawing/2014/main" id="{2AB150A3-1526-4D74-A885-57A6EF8FD22B}"/>
              </a:ext>
            </a:extLst>
          </p:cNvPr>
          <p:cNvPicPr>
            <a:picLocks noChangeAspect="1"/>
          </p:cNvPicPr>
          <p:nvPr/>
        </p:nvPicPr>
        <p:blipFill rotWithShape="1">
          <a:blip r:embed="rId2"/>
          <a:srcRect r="14160" b="-1"/>
          <a:stretch/>
        </p:blipFill>
        <p:spPr>
          <a:xfrm>
            <a:off x="6335270" y="2276857"/>
            <a:ext cx="5015484" cy="3900106"/>
          </a:xfrm>
          <a:prstGeom prst="rect">
            <a:avLst/>
          </a:prstGeom>
        </p:spPr>
      </p:pic>
    </p:spTree>
    <p:extLst>
      <p:ext uri="{BB962C8B-B14F-4D97-AF65-F5344CB8AC3E}">
        <p14:creationId xmlns:p14="http://schemas.microsoft.com/office/powerpoint/2010/main" val="1543438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0">
            <a:extLst>
              <a:ext uri="{FF2B5EF4-FFF2-40B4-BE49-F238E27FC236}">
                <a16:creationId xmlns:a16="http://schemas.microsoft.com/office/drawing/2014/main" id="{0CD2B2E8-3C58-4DD7-B4BA-A93D93E2D190}"/>
              </a:ext>
            </a:extLst>
          </p:cNvPr>
          <p:cNvSpPr>
            <a:spLocks noMove="1" noResize="1"/>
          </p:cNvSpPr>
          <p:nvPr/>
        </p:nvSpPr>
        <p:spPr>
          <a:xfrm>
            <a:off x="0" y="0"/>
            <a:ext cx="12191996" cy="6858000"/>
          </a:xfrm>
          <a:prstGeom prst="rect">
            <a:avLst/>
          </a:prstGeom>
          <a:solidFill>
            <a:srgbClr val="633970"/>
          </a:solidFill>
          <a:ln cap="rnd">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ill Sans MT"/>
            </a:endParaRPr>
          </a:p>
        </p:txBody>
      </p:sp>
      <p:sp>
        <p:nvSpPr>
          <p:cNvPr id="3" name="Rectangle 72">
            <a:extLst>
              <a:ext uri="{FF2B5EF4-FFF2-40B4-BE49-F238E27FC236}">
                <a16:creationId xmlns:a16="http://schemas.microsoft.com/office/drawing/2014/main" id="{E1558372-3CAE-4492-BF8B-74E983EAAD29}"/>
              </a:ext>
            </a:extLst>
          </p:cNvPr>
          <p:cNvSpPr>
            <a:spLocks noMove="1" noResize="1"/>
          </p:cNvSpPr>
          <p:nvPr/>
        </p:nvSpPr>
        <p:spPr>
          <a:xfrm>
            <a:off x="477015" y="480060"/>
            <a:ext cx="11237976" cy="5897880"/>
          </a:xfrm>
          <a:prstGeom prst="rect">
            <a:avLst/>
          </a:prstGeom>
          <a:solidFill>
            <a:srgbClr val="FFFFFF"/>
          </a:solidFill>
          <a:ln cap="rnd">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ill Sans MT"/>
            </a:endParaRPr>
          </a:p>
        </p:txBody>
      </p:sp>
      <p:pic>
        <p:nvPicPr>
          <p:cNvPr id="4" name="Picture 2" descr="Skills2015 - Lesmateriaal - Wikiwijs">
            <a:extLst>
              <a:ext uri="{FF2B5EF4-FFF2-40B4-BE49-F238E27FC236}">
                <a16:creationId xmlns:a16="http://schemas.microsoft.com/office/drawing/2014/main" id="{37C4B925-A016-4119-BABA-C3E95833BBF9}"/>
              </a:ext>
            </a:extLst>
          </p:cNvPr>
          <p:cNvPicPr>
            <a:picLocks noChangeAspect="1"/>
          </p:cNvPicPr>
          <p:nvPr/>
        </p:nvPicPr>
        <p:blipFill>
          <a:blip r:embed="rId2"/>
          <a:stretch>
            <a:fillRect/>
          </a:stretch>
        </p:blipFill>
        <p:spPr>
          <a:xfrm>
            <a:off x="1984513" y="643463"/>
            <a:ext cx="8222970" cy="5571064"/>
          </a:xfrm>
          <a:prstGeom prst="rect">
            <a:avLst/>
          </a:prstGeom>
          <a:noFill/>
          <a:ln cap="rnd">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99DCED0-AD76-463E-B1AB-09E11080BD4E}"/>
              </a:ext>
            </a:extLst>
          </p:cNvPr>
          <p:cNvSpPr>
            <a:spLocks noGrp="1"/>
          </p:cNvSpPr>
          <p:nvPr>
            <p:ph type="title"/>
          </p:nvPr>
        </p:nvSpPr>
        <p:spPr>
          <a:xfrm>
            <a:off x="838200" y="585216"/>
            <a:ext cx="10515600" cy="1325563"/>
          </a:xfrm>
        </p:spPr>
        <p:txBody>
          <a:bodyPr>
            <a:normAutofit/>
          </a:bodyPr>
          <a:lstStyle/>
          <a:p>
            <a:r>
              <a:rPr lang="nl-NL" dirty="0">
                <a:solidFill>
                  <a:schemeClr val="bg1"/>
                </a:solidFill>
              </a:rPr>
              <a:t>Farmacotherapeutisch Kompas (FK)</a:t>
            </a:r>
          </a:p>
        </p:txBody>
      </p:sp>
      <p:pic>
        <p:nvPicPr>
          <p:cNvPr id="5" name="Afbeelding 4">
            <a:extLst>
              <a:ext uri="{FF2B5EF4-FFF2-40B4-BE49-F238E27FC236}">
                <a16:creationId xmlns:a16="http://schemas.microsoft.com/office/drawing/2014/main" id="{F3180C16-1B8D-4DEB-B377-EC84D80D3288}"/>
              </a:ext>
            </a:extLst>
          </p:cNvPr>
          <p:cNvPicPr>
            <a:picLocks noChangeAspect="1"/>
          </p:cNvPicPr>
          <p:nvPr/>
        </p:nvPicPr>
        <p:blipFill rotWithShape="1">
          <a:blip r:embed="rId2"/>
          <a:srcRect r="3" b="101"/>
          <a:stretch/>
        </p:blipFill>
        <p:spPr>
          <a:xfrm>
            <a:off x="841248" y="2516777"/>
            <a:ext cx="6236208" cy="3660185"/>
          </a:xfrm>
          <a:prstGeom prst="rect">
            <a:avLst/>
          </a:prstGeom>
        </p:spPr>
      </p:pic>
      <p:sp>
        <p:nvSpPr>
          <p:cNvPr id="3" name="Tijdelijke aanduiding voor inhoud 2">
            <a:extLst>
              <a:ext uri="{FF2B5EF4-FFF2-40B4-BE49-F238E27FC236}">
                <a16:creationId xmlns:a16="http://schemas.microsoft.com/office/drawing/2014/main" id="{92F5A002-82F0-4F7C-9FB8-D875A9BC4B35}"/>
              </a:ext>
            </a:extLst>
          </p:cNvPr>
          <p:cNvSpPr>
            <a:spLocks noGrp="1"/>
          </p:cNvSpPr>
          <p:nvPr>
            <p:ph idx="1"/>
          </p:nvPr>
        </p:nvSpPr>
        <p:spPr>
          <a:xfrm>
            <a:off x="7546848" y="2516777"/>
            <a:ext cx="3803904" cy="3660185"/>
          </a:xfrm>
        </p:spPr>
        <p:txBody>
          <a:bodyPr anchor="ctr">
            <a:noAutofit/>
          </a:bodyPr>
          <a:lstStyle/>
          <a:p>
            <a:pPr marL="0" indent="0">
              <a:buNone/>
            </a:pPr>
            <a:r>
              <a:rPr lang="nl-NL" sz="1400" dirty="0">
                <a:hlinkClick r:id="rId3"/>
              </a:rPr>
              <a:t>https://www.farmacotherapeutischkompas.nl/</a:t>
            </a:r>
            <a:endParaRPr lang="nl-NL" sz="1400" dirty="0"/>
          </a:p>
          <a:p>
            <a:pPr marL="0" indent="0">
              <a:buNone/>
            </a:pPr>
            <a:endParaRPr lang="nl-NL" sz="1400" dirty="0"/>
          </a:p>
          <a:p>
            <a:pPr marL="0" indent="0">
              <a:buNone/>
            </a:pPr>
            <a:r>
              <a:rPr lang="nl-NL" sz="1400" b="1" dirty="0"/>
              <a:t>Medicijn</a:t>
            </a:r>
          </a:p>
          <a:p>
            <a:pPr marL="514350" indent="-514350">
              <a:buAutoNum type="arabicPeriod"/>
            </a:pPr>
            <a:r>
              <a:rPr lang="nl-NL" sz="1400" dirty="0"/>
              <a:t>Samenstelling</a:t>
            </a:r>
          </a:p>
          <a:p>
            <a:pPr marL="514350" indent="-514350">
              <a:buAutoNum type="arabicPeriod"/>
            </a:pPr>
            <a:r>
              <a:rPr lang="nl-NL" sz="1400" dirty="0"/>
              <a:t>Advies</a:t>
            </a:r>
          </a:p>
          <a:p>
            <a:pPr marL="514350" indent="-514350">
              <a:buAutoNum type="arabicPeriod"/>
            </a:pPr>
            <a:r>
              <a:rPr lang="nl-NL" sz="1400" dirty="0"/>
              <a:t>Indicaties</a:t>
            </a:r>
          </a:p>
          <a:p>
            <a:pPr marL="514350" indent="-514350">
              <a:buAutoNum type="arabicPeriod"/>
            </a:pPr>
            <a:r>
              <a:rPr lang="nl-NL" sz="1400" dirty="0"/>
              <a:t>Dosering</a:t>
            </a:r>
          </a:p>
          <a:p>
            <a:pPr marL="514350" indent="-514350">
              <a:buAutoNum type="arabicPeriod"/>
            </a:pPr>
            <a:r>
              <a:rPr lang="nl-NL" sz="1400" dirty="0"/>
              <a:t>Bijwerkingen</a:t>
            </a:r>
          </a:p>
          <a:p>
            <a:pPr marL="514350" indent="-514350">
              <a:buAutoNum type="arabicPeriod"/>
            </a:pPr>
            <a:r>
              <a:rPr lang="nl-NL" sz="1400" dirty="0"/>
              <a:t>Interactie</a:t>
            </a:r>
          </a:p>
          <a:p>
            <a:pPr marL="514350" indent="-514350">
              <a:buAutoNum type="arabicPeriod"/>
            </a:pPr>
            <a:r>
              <a:rPr lang="nl-NL" sz="1400" dirty="0"/>
              <a:t>Zwangerschap, lactatie</a:t>
            </a:r>
          </a:p>
          <a:p>
            <a:pPr marL="514350" indent="-514350">
              <a:buAutoNum type="arabicPeriod"/>
            </a:pPr>
            <a:r>
              <a:rPr lang="nl-NL" sz="1400" dirty="0"/>
              <a:t>Contra-indicaties</a:t>
            </a:r>
          </a:p>
          <a:p>
            <a:pPr marL="514350" indent="-514350">
              <a:buAutoNum type="arabicPeriod"/>
            </a:pPr>
            <a:r>
              <a:rPr lang="nl-NL" sz="1400" dirty="0"/>
              <a:t>Waarschuwingen, voorzorgen</a:t>
            </a:r>
          </a:p>
          <a:p>
            <a:pPr marL="514350" indent="-514350">
              <a:buAutoNum type="arabicPeriod"/>
            </a:pPr>
            <a:r>
              <a:rPr lang="nl-NL" sz="1400" dirty="0"/>
              <a:t>Overdosering</a:t>
            </a:r>
          </a:p>
          <a:p>
            <a:pPr marL="514350" indent="-514350">
              <a:buAutoNum type="arabicPeriod"/>
            </a:pPr>
            <a:r>
              <a:rPr lang="nl-NL" sz="1400" dirty="0"/>
              <a:t>eigenschappen</a:t>
            </a:r>
          </a:p>
        </p:txBody>
      </p:sp>
    </p:spTree>
    <p:extLst>
      <p:ext uri="{BB962C8B-B14F-4D97-AF65-F5344CB8AC3E}">
        <p14:creationId xmlns:p14="http://schemas.microsoft.com/office/powerpoint/2010/main" val="1568888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afbeelding van applaudiserende handen">
            <a:extLst>
              <a:ext uri="{FF2B5EF4-FFF2-40B4-BE49-F238E27FC236}">
                <a16:creationId xmlns:a16="http://schemas.microsoft.com/office/drawing/2014/main" id="{93258C58-AE44-4880-A6F0-71DE694E87D8}"/>
              </a:ext>
            </a:extLst>
          </p:cNvPr>
          <p:cNvPicPr>
            <a:picLocks noChangeAspect="1"/>
          </p:cNvPicPr>
          <p:nvPr/>
        </p:nvPicPr>
        <p:blipFill rotWithShape="1">
          <a:blip r:embed="rId3"/>
          <a:srcRect t="597" b="15134"/>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8C7D3BF-E371-470C-99B8-951B70CBCCA6}"/>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err="1">
                <a:solidFill>
                  <a:srgbClr val="FFFFFF"/>
                </a:solidFill>
              </a:rPr>
              <a:t>Toepassen</a:t>
            </a:r>
            <a:r>
              <a:rPr lang="en-US" sz="5200" dirty="0">
                <a:solidFill>
                  <a:srgbClr val="FFFFFF"/>
                </a:solidFill>
              </a:rPr>
              <a:t> van je </a:t>
            </a:r>
            <a:r>
              <a:rPr lang="en-US" sz="5200" dirty="0" err="1">
                <a:solidFill>
                  <a:srgbClr val="FFFFFF"/>
                </a:solidFill>
              </a:rPr>
              <a:t>kennis</a:t>
            </a:r>
            <a:r>
              <a:rPr lang="en-US" sz="5200" dirty="0">
                <a:solidFill>
                  <a:srgbClr val="FFFFFF"/>
                </a:solidFill>
              </a:rPr>
              <a:t> </a:t>
            </a:r>
          </a:p>
        </p:txBody>
      </p:sp>
      <p:sp>
        <p:nvSpPr>
          <p:cNvPr id="4" name="Tekstvak 3">
            <a:extLst>
              <a:ext uri="{FF2B5EF4-FFF2-40B4-BE49-F238E27FC236}">
                <a16:creationId xmlns:a16="http://schemas.microsoft.com/office/drawing/2014/main" id="{8509FE38-41B9-4BF8-971B-4F7403CE69D3}"/>
              </a:ext>
            </a:extLst>
          </p:cNvPr>
          <p:cNvSpPr txBox="1"/>
          <p:nvPr/>
        </p:nvSpPr>
        <p:spPr>
          <a:xfrm>
            <a:off x="4637819" y="3936568"/>
            <a:ext cx="2640435" cy="707886"/>
          </a:xfrm>
          <a:prstGeom prst="rect">
            <a:avLst/>
          </a:prstGeom>
          <a:noFill/>
        </p:spPr>
        <p:txBody>
          <a:bodyPr wrap="square" rtlCol="0">
            <a:spAutoFit/>
          </a:bodyPr>
          <a:lstStyle/>
          <a:p>
            <a:r>
              <a:rPr lang="nl-NL" sz="4000" dirty="0" err="1">
                <a:highlight>
                  <a:srgbClr val="FF00FF"/>
                </a:highlight>
              </a:rPr>
              <a:t>Lessonup</a:t>
            </a:r>
            <a:endParaRPr lang="nl-NL" sz="4000" dirty="0">
              <a:highlight>
                <a:srgbClr val="FF00FF"/>
              </a:highlight>
            </a:endParaRPr>
          </a:p>
        </p:txBody>
      </p:sp>
    </p:spTree>
    <p:extLst>
      <p:ext uri="{BB962C8B-B14F-4D97-AF65-F5344CB8AC3E}">
        <p14:creationId xmlns:p14="http://schemas.microsoft.com/office/powerpoint/2010/main" val="3516589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F8C1E-CFAC-4784-8A00-59C194B01CE2}"/>
              </a:ext>
            </a:extLst>
          </p:cNvPr>
          <p:cNvSpPr>
            <a:spLocks noGrp="1"/>
          </p:cNvSpPr>
          <p:nvPr>
            <p:ph type="title"/>
          </p:nvPr>
        </p:nvSpPr>
        <p:spPr/>
        <p:txBody>
          <a:bodyPr/>
          <a:lstStyle/>
          <a:p>
            <a:r>
              <a:rPr lang="nl-NL" dirty="0">
                <a:solidFill>
                  <a:schemeClr val="accent1"/>
                </a:solidFill>
              </a:rPr>
              <a:t>Niet alle </a:t>
            </a:r>
            <a:r>
              <a:rPr lang="nl-NL" dirty="0" err="1">
                <a:solidFill>
                  <a:schemeClr val="accent1"/>
                </a:solidFill>
              </a:rPr>
              <a:t>toetsdoelstellingen</a:t>
            </a:r>
            <a:r>
              <a:rPr lang="nl-NL" dirty="0">
                <a:solidFill>
                  <a:schemeClr val="accent1"/>
                </a:solidFill>
              </a:rPr>
              <a:t> beantwoord </a:t>
            </a:r>
          </a:p>
        </p:txBody>
      </p:sp>
      <p:sp>
        <p:nvSpPr>
          <p:cNvPr id="3" name="Tijdelijke aanduiding voor inhoud 2">
            <a:extLst>
              <a:ext uri="{FF2B5EF4-FFF2-40B4-BE49-F238E27FC236}">
                <a16:creationId xmlns:a16="http://schemas.microsoft.com/office/drawing/2014/main" id="{1348B5E4-05E9-42CA-856A-7B32E4A733A4}"/>
              </a:ext>
            </a:extLst>
          </p:cNvPr>
          <p:cNvSpPr>
            <a:spLocks noGrp="1"/>
          </p:cNvSpPr>
          <p:nvPr>
            <p:ph idx="1"/>
          </p:nvPr>
        </p:nvSpPr>
        <p:spPr>
          <a:xfrm>
            <a:off x="838200" y="1825625"/>
            <a:ext cx="6000750" cy="4351338"/>
          </a:xfrm>
        </p:spPr>
        <p:txBody>
          <a:bodyPr/>
          <a:lstStyle/>
          <a:p>
            <a:r>
              <a:rPr lang="nl-NL" dirty="0"/>
              <a:t>First pass effect</a:t>
            </a:r>
          </a:p>
          <a:p>
            <a:r>
              <a:rPr lang="nl-NL" dirty="0"/>
              <a:t>Welke organen zijn betrokken bij afbraak van medicatie</a:t>
            </a:r>
          </a:p>
          <a:p>
            <a:r>
              <a:rPr lang="nl-NL" dirty="0"/>
              <a:t>En er zijn er nog een paar </a:t>
            </a:r>
          </a:p>
          <a:p>
            <a:endParaRPr lang="nl-NL" dirty="0"/>
          </a:p>
          <a:p>
            <a:r>
              <a:rPr lang="nl-NL" b="1" dirty="0">
                <a:solidFill>
                  <a:srgbClr val="C00000"/>
                </a:solidFill>
              </a:rPr>
              <a:t>Check de geneesmiddelenreader </a:t>
            </a:r>
          </a:p>
        </p:txBody>
      </p:sp>
      <p:pic>
        <p:nvPicPr>
          <p:cNvPr id="10242" name="Picture 2" descr="De bronafbeelding bekijken">
            <a:extLst>
              <a:ext uri="{FF2B5EF4-FFF2-40B4-BE49-F238E27FC236}">
                <a16:creationId xmlns:a16="http://schemas.microsoft.com/office/drawing/2014/main" id="{BEAAB9BD-0A88-4290-A91B-50D157E9B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8950" y="1467816"/>
            <a:ext cx="5390184" cy="5390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13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BBD9445-7E56-44FC-8D6A-F95B9FA31A3D}"/>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err="1">
                <a:solidFill>
                  <a:srgbClr val="FFFFFF"/>
                </a:solidFill>
              </a:rPr>
              <a:t>Vanmiddag</a:t>
            </a:r>
            <a:r>
              <a:rPr lang="en-US" sz="5400" dirty="0">
                <a:solidFill>
                  <a:srgbClr val="FFFFFF"/>
                </a:solidFill>
              </a:rPr>
              <a:t> </a:t>
            </a:r>
            <a:r>
              <a:rPr lang="en-US" sz="5400" dirty="0" err="1">
                <a:solidFill>
                  <a:srgbClr val="FFFFFF"/>
                </a:solidFill>
              </a:rPr>
              <a:t>onderwijsactiviteit</a:t>
            </a:r>
            <a:endParaRPr lang="en-US" sz="5400" dirty="0">
              <a:solidFill>
                <a:srgbClr val="FFFFFF"/>
              </a:solidFill>
            </a:endParaRPr>
          </a:p>
        </p:txBody>
      </p:sp>
      <p:cxnSp>
        <p:nvCxnSpPr>
          <p:cNvPr id="75" name="Straight Connector 7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218" name="Picture 2" descr="De bronafbeelding bekijken">
            <a:extLst>
              <a:ext uri="{FF2B5EF4-FFF2-40B4-BE49-F238E27FC236}">
                <a16:creationId xmlns:a16="http://schemas.microsoft.com/office/drawing/2014/main" id="{C5850392-5D68-40A4-96FE-78E008B5964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1567" y="2604724"/>
            <a:ext cx="5455917" cy="3641824"/>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220" name="Picture 4" descr="Afbeeldingsresultaten voor Ik Ben Klaar Voor">
            <a:extLst>
              <a:ext uri="{FF2B5EF4-FFF2-40B4-BE49-F238E27FC236}">
                <a16:creationId xmlns:a16="http://schemas.microsoft.com/office/drawing/2014/main" id="{EA715CFF-A25B-4556-A59A-15D7D5C1C80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45073" y="2775662"/>
            <a:ext cx="5455917" cy="329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183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B6ECB93-D7FF-4F09-A8ED-D4588EE7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5598D82-2FD7-47E0-9B61-0BD148EE4AC6}"/>
              </a:ext>
            </a:extLst>
          </p:cNvPr>
          <p:cNvSpPr>
            <a:spLocks noGrp="1"/>
          </p:cNvSpPr>
          <p:nvPr>
            <p:ph type="title"/>
          </p:nvPr>
        </p:nvSpPr>
        <p:spPr>
          <a:xfrm>
            <a:off x="838200" y="365760"/>
            <a:ext cx="10515600" cy="1325563"/>
          </a:xfrm>
        </p:spPr>
        <p:txBody>
          <a:bodyPr>
            <a:normAutofit/>
          </a:bodyPr>
          <a:lstStyle/>
          <a:p>
            <a:r>
              <a:rPr lang="nl-NL">
                <a:solidFill>
                  <a:schemeClr val="bg1"/>
                </a:solidFill>
              </a:rPr>
              <a:t>Term FARMACOLOGIE</a:t>
            </a:r>
            <a:br>
              <a:rPr lang="nl-NL">
                <a:solidFill>
                  <a:schemeClr val="bg1"/>
                </a:solidFill>
              </a:rPr>
            </a:br>
            <a:endParaRPr lang="nl-NL">
              <a:solidFill>
                <a:schemeClr val="bg1"/>
              </a:solidFill>
            </a:endParaRPr>
          </a:p>
        </p:txBody>
      </p:sp>
      <p:sp>
        <p:nvSpPr>
          <p:cNvPr id="3" name="Tijdelijke aanduiding voor inhoud 2">
            <a:extLst>
              <a:ext uri="{FF2B5EF4-FFF2-40B4-BE49-F238E27FC236}">
                <a16:creationId xmlns:a16="http://schemas.microsoft.com/office/drawing/2014/main" id="{F4318F08-DA9B-4CB6-A4C5-4C7AE8664C2D}"/>
              </a:ext>
            </a:extLst>
          </p:cNvPr>
          <p:cNvSpPr>
            <a:spLocks noGrp="1"/>
          </p:cNvSpPr>
          <p:nvPr>
            <p:ph idx="1"/>
          </p:nvPr>
        </p:nvSpPr>
        <p:spPr>
          <a:xfrm>
            <a:off x="841248" y="2276857"/>
            <a:ext cx="5015484" cy="3900106"/>
          </a:xfrm>
        </p:spPr>
        <p:txBody>
          <a:bodyPr anchor="ctr">
            <a:normAutofit/>
          </a:bodyPr>
          <a:lstStyle/>
          <a:p>
            <a:pPr marL="0" indent="0">
              <a:buNone/>
            </a:pPr>
            <a:r>
              <a:rPr lang="nl-NL" sz="1400"/>
              <a:t>Farmacon = een samenstelling van 3 betekenissen:  </a:t>
            </a:r>
            <a:r>
              <a:rPr lang="nl-NL" sz="1400">
                <a:highlight>
                  <a:srgbClr val="FFFF00"/>
                </a:highlight>
              </a:rPr>
              <a:t>Remedie, gif en zondebok </a:t>
            </a:r>
          </a:p>
          <a:p>
            <a:pPr marL="0" indent="0">
              <a:buNone/>
            </a:pPr>
            <a:r>
              <a:rPr lang="nl-NL" sz="1400"/>
              <a:t>Farmacologie = wetenschap die zich bezighoudt met de effecten van chemische stoffen op de functie van levende systemen    </a:t>
            </a:r>
          </a:p>
          <a:p>
            <a:pPr marL="0" indent="0">
              <a:buNone/>
            </a:pPr>
            <a:endParaRPr lang="nl-NL" sz="1400"/>
          </a:p>
          <a:p>
            <a:pPr marL="0" indent="0">
              <a:buNone/>
            </a:pPr>
            <a:r>
              <a:rPr lang="nl-NL" sz="1400"/>
              <a:t>Therapieën	</a:t>
            </a:r>
          </a:p>
          <a:p>
            <a:pPr marL="0" indent="0">
              <a:buNone/>
            </a:pPr>
            <a:r>
              <a:rPr lang="nl-NL" sz="1400"/>
              <a:t>- fysiotherapie</a:t>
            </a:r>
          </a:p>
          <a:p>
            <a:pPr marL="0" indent="0">
              <a:buNone/>
            </a:pPr>
            <a:r>
              <a:rPr lang="nl-NL" sz="1400"/>
              <a:t>- radiotherapie</a:t>
            </a:r>
          </a:p>
          <a:p>
            <a:pPr marL="0" indent="0">
              <a:buNone/>
            </a:pPr>
            <a:r>
              <a:rPr lang="nl-NL" sz="1400"/>
              <a:t>- farmacotherapie (= behandeling met medicijnen)</a:t>
            </a:r>
          </a:p>
          <a:p>
            <a:pPr marL="0" indent="0">
              <a:buNone/>
            </a:pPr>
            <a:endParaRPr lang="nl-NL" sz="1400"/>
          </a:p>
          <a:p>
            <a:pPr marL="0" indent="0">
              <a:buNone/>
            </a:pPr>
            <a:r>
              <a:rPr lang="nl-NL" sz="1400"/>
              <a:t>Farmacologisch actieve stof beïnvloedt fysiologische processen in het lichaam </a:t>
            </a:r>
          </a:p>
          <a:p>
            <a:pPr marL="0" indent="0">
              <a:buNone/>
            </a:pPr>
            <a:r>
              <a:rPr lang="nl-NL" sz="1400"/>
              <a:t>	</a:t>
            </a:r>
          </a:p>
        </p:txBody>
      </p:sp>
      <p:pic>
        <p:nvPicPr>
          <p:cNvPr id="2050" name="Picture 2" descr="De bronafbeelding bekijken">
            <a:extLst>
              <a:ext uri="{FF2B5EF4-FFF2-40B4-BE49-F238E27FC236}">
                <a16:creationId xmlns:a16="http://schemas.microsoft.com/office/drawing/2014/main" id="{B13DB49A-16EE-4984-BFE6-ED772C79A6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750" b="14028"/>
          <a:stretch/>
        </p:blipFill>
        <p:spPr bwMode="auto">
          <a:xfrm>
            <a:off x="6776081" y="1911097"/>
            <a:ext cx="5415920" cy="4946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15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4B6ECB93-D7FF-4F09-A8ED-D4588EE7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5598D82-2FD7-47E0-9B61-0BD148EE4AC6}"/>
              </a:ext>
            </a:extLst>
          </p:cNvPr>
          <p:cNvSpPr>
            <a:spLocks noGrp="1"/>
          </p:cNvSpPr>
          <p:nvPr>
            <p:ph type="title"/>
          </p:nvPr>
        </p:nvSpPr>
        <p:spPr>
          <a:xfrm>
            <a:off x="838200" y="365760"/>
            <a:ext cx="10515600" cy="1325563"/>
          </a:xfrm>
        </p:spPr>
        <p:txBody>
          <a:bodyPr>
            <a:normAutofit/>
          </a:bodyPr>
          <a:lstStyle/>
          <a:p>
            <a:r>
              <a:rPr lang="nl-NL" dirty="0">
                <a:solidFill>
                  <a:schemeClr val="bg1"/>
                </a:solidFill>
              </a:rPr>
              <a:t>Medicijnen zijn allemaal giftig? </a:t>
            </a:r>
            <a:br>
              <a:rPr lang="nl-NL" dirty="0">
                <a:solidFill>
                  <a:schemeClr val="bg1"/>
                </a:solidFill>
              </a:rPr>
            </a:br>
            <a:endParaRPr lang="nl-NL" dirty="0">
              <a:solidFill>
                <a:schemeClr val="bg1"/>
              </a:solidFill>
            </a:endParaRPr>
          </a:p>
        </p:txBody>
      </p:sp>
      <p:sp>
        <p:nvSpPr>
          <p:cNvPr id="5" name="Tijdelijke aanduiding voor inhoud 4">
            <a:extLst>
              <a:ext uri="{FF2B5EF4-FFF2-40B4-BE49-F238E27FC236}">
                <a16:creationId xmlns:a16="http://schemas.microsoft.com/office/drawing/2014/main" id="{F4D5831A-9A17-4381-BC73-CE5978DEC8E0}"/>
              </a:ext>
            </a:extLst>
          </p:cNvPr>
          <p:cNvSpPr>
            <a:spLocks noGrp="1"/>
          </p:cNvSpPr>
          <p:nvPr>
            <p:ph idx="1"/>
          </p:nvPr>
        </p:nvSpPr>
        <p:spPr>
          <a:xfrm>
            <a:off x="841248" y="2276857"/>
            <a:ext cx="5015484" cy="3900106"/>
          </a:xfrm>
        </p:spPr>
        <p:txBody>
          <a:bodyPr anchor="ctr">
            <a:normAutofit/>
          </a:bodyPr>
          <a:lstStyle/>
          <a:p>
            <a:pPr lvl="0"/>
            <a:r>
              <a:rPr lang="nl-NL" sz="2200" dirty="0">
                <a:latin typeface="Calibri Light" pitchFamily="34"/>
              </a:rPr>
              <a:t>Onterechte uitspraak! </a:t>
            </a:r>
          </a:p>
          <a:p>
            <a:pPr lvl="0"/>
            <a:r>
              <a:rPr lang="nl-NL" sz="2200" dirty="0">
                <a:latin typeface="Calibri Light" pitchFamily="34"/>
              </a:rPr>
              <a:t>Slechts door ondeskundig toedienen, fout bewaren, overdosering, etc. </a:t>
            </a:r>
            <a:endParaRPr lang="nl-NL" sz="2200" dirty="0">
              <a:latin typeface="Arial" pitchFamily="34"/>
            </a:endParaRPr>
          </a:p>
          <a:p>
            <a:pPr lvl="0"/>
            <a:r>
              <a:rPr lang="nl-NL" sz="2200" dirty="0">
                <a:latin typeface="Calibri Light" pitchFamily="34"/>
              </a:rPr>
              <a:t>In andere gevallen een zegen voor de mens die ziek is! </a:t>
            </a:r>
          </a:p>
          <a:p>
            <a:pPr lvl="0"/>
            <a:r>
              <a:rPr lang="nl-NL" sz="2200" dirty="0">
                <a:latin typeface="Calibri Light" pitchFamily="34"/>
              </a:rPr>
              <a:t>Medicijnen bevatten farmacologisch actieve stoffen = plantaardige (soms dierlijke), meestal  chemische stof dat gunstig werkt. </a:t>
            </a:r>
            <a:endParaRPr lang="nl-NL" sz="2200" dirty="0">
              <a:latin typeface="Arial" pitchFamily="34"/>
            </a:endParaRPr>
          </a:p>
          <a:p>
            <a:endParaRPr lang="nl-NL" sz="2200" dirty="0"/>
          </a:p>
        </p:txBody>
      </p:sp>
      <p:pic>
        <p:nvPicPr>
          <p:cNvPr id="10" name="Picture 2" descr="Medicijnen zijn klein chemisch afval (kca) - Samen halen we alles eruit">
            <a:extLst>
              <a:ext uri="{FF2B5EF4-FFF2-40B4-BE49-F238E27FC236}">
                <a16:creationId xmlns:a16="http://schemas.microsoft.com/office/drawing/2014/main" id="{B25BE6BC-F5F2-49F5-8964-1655DBE5ED44}"/>
              </a:ext>
            </a:extLst>
          </p:cNvPr>
          <p:cNvPicPr>
            <a:picLocks noChangeAspect="1"/>
          </p:cNvPicPr>
          <p:nvPr/>
        </p:nvPicPr>
        <p:blipFill rotWithShape="1">
          <a:blip r:embed="rId2"/>
          <a:srcRect l="31181" r="1627" b="1"/>
          <a:stretch/>
        </p:blipFill>
        <p:spPr>
          <a:xfrm>
            <a:off x="6335270" y="2276857"/>
            <a:ext cx="5015484" cy="3900106"/>
          </a:xfrm>
          <a:prstGeom prst="rect">
            <a:avLst/>
          </a:prstGeom>
          <a:noFill/>
        </p:spPr>
      </p:pic>
    </p:spTree>
    <p:extLst>
      <p:ext uri="{BB962C8B-B14F-4D97-AF65-F5344CB8AC3E}">
        <p14:creationId xmlns:p14="http://schemas.microsoft.com/office/powerpoint/2010/main" val="348778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5945"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21A38EF-F236-496A-A48E-D96A2423FFFC}"/>
              </a:ext>
            </a:extLst>
          </p:cNvPr>
          <p:cNvSpPr txBox="1">
            <a:spLocks noGrp="1"/>
          </p:cNvSpPr>
          <p:nvPr>
            <p:ph type="title"/>
          </p:nvPr>
        </p:nvSpPr>
        <p:spPr>
          <a:xfrm>
            <a:off x="838201" y="624568"/>
            <a:ext cx="3351755" cy="5412920"/>
          </a:xfrm>
        </p:spPr>
        <p:txBody>
          <a:bodyPr>
            <a:normAutofit/>
          </a:bodyPr>
          <a:lstStyle/>
          <a:p>
            <a:pPr lvl="0"/>
            <a:r>
              <a:rPr lang="nl-NL" sz="2800">
                <a:solidFill>
                  <a:schemeClr val="bg1"/>
                </a:solidFill>
              </a:rPr>
              <a:t>Doelen medicatietoediening</a:t>
            </a:r>
          </a:p>
        </p:txBody>
      </p:sp>
      <p:graphicFrame>
        <p:nvGraphicFramePr>
          <p:cNvPr id="12" name="Tijdelijke aanduiding voor inhoud 2">
            <a:extLst>
              <a:ext uri="{FF2B5EF4-FFF2-40B4-BE49-F238E27FC236}">
                <a16:creationId xmlns:a16="http://schemas.microsoft.com/office/drawing/2014/main" id="{DF388829-F2A0-49A9-AC07-D2C1CDD3EB06}"/>
              </a:ext>
            </a:extLst>
          </p:cNvPr>
          <p:cNvGraphicFramePr>
            <a:graphicFrameLocks noGrp="1"/>
          </p:cNvGraphicFramePr>
          <p:nvPr>
            <p:ph idx="1"/>
            <p:extLst>
              <p:ext uri="{D42A27DB-BD31-4B8C-83A1-F6EECF244321}">
                <p14:modId xmlns:p14="http://schemas.microsoft.com/office/powerpoint/2010/main" val="1889925161"/>
              </p:ext>
            </p:extLst>
          </p:nvPr>
        </p:nvGraphicFramePr>
        <p:xfrm>
          <a:off x="5392455" y="623888"/>
          <a:ext cx="5961345" cy="541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B6ECB93-D7FF-4F09-A8ED-D4588EE7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24E8D60-5263-4B12-9F95-631B87943539}"/>
              </a:ext>
            </a:extLst>
          </p:cNvPr>
          <p:cNvSpPr txBox="1">
            <a:spLocks noGrp="1"/>
          </p:cNvSpPr>
          <p:nvPr>
            <p:ph type="title"/>
          </p:nvPr>
        </p:nvSpPr>
        <p:spPr>
          <a:xfrm>
            <a:off x="838200" y="365760"/>
            <a:ext cx="10515600" cy="1325563"/>
          </a:xfrm>
        </p:spPr>
        <p:txBody>
          <a:bodyPr>
            <a:normAutofit/>
          </a:bodyPr>
          <a:lstStyle/>
          <a:p>
            <a:pPr lvl="0"/>
            <a:r>
              <a:rPr lang="nl-NL">
                <a:solidFill>
                  <a:schemeClr val="bg1"/>
                </a:solidFill>
              </a:rPr>
              <a:t>Lokale en systematische behandeling</a:t>
            </a:r>
          </a:p>
        </p:txBody>
      </p:sp>
      <p:sp>
        <p:nvSpPr>
          <p:cNvPr id="3" name="Tijdelijke aanduiding voor inhoud 2">
            <a:extLst>
              <a:ext uri="{FF2B5EF4-FFF2-40B4-BE49-F238E27FC236}">
                <a16:creationId xmlns:a16="http://schemas.microsoft.com/office/drawing/2014/main" id="{0E8CF88C-37F9-420F-97AF-412659869D01}"/>
              </a:ext>
            </a:extLst>
          </p:cNvPr>
          <p:cNvSpPr txBox="1">
            <a:spLocks noGrp="1"/>
          </p:cNvSpPr>
          <p:nvPr>
            <p:ph idx="1"/>
          </p:nvPr>
        </p:nvSpPr>
        <p:spPr>
          <a:xfrm>
            <a:off x="841248" y="2276857"/>
            <a:ext cx="4549904" cy="3900106"/>
          </a:xfrm>
        </p:spPr>
        <p:txBody>
          <a:bodyPr anchor="ctr">
            <a:normAutofit lnSpcReduction="10000"/>
          </a:bodyPr>
          <a:lstStyle/>
          <a:p>
            <a:pPr lvl="0"/>
            <a:r>
              <a:rPr lang="nl-NL" sz="1900" dirty="0">
                <a:latin typeface="Calibri Light" pitchFamily="34"/>
              </a:rPr>
              <a:t>Lokale behandeling = het middel komt alleen op de plek van werking en nergens anders </a:t>
            </a:r>
            <a:endParaRPr lang="nl-NL" sz="1900" dirty="0">
              <a:latin typeface="Arial" pitchFamily="34"/>
            </a:endParaRPr>
          </a:p>
          <a:p>
            <a:pPr marL="0" lvl="0" indent="0">
              <a:buNone/>
            </a:pPr>
            <a:r>
              <a:rPr lang="nl-NL" sz="1900" dirty="0">
                <a:latin typeface="Calibri Light" pitchFamily="34"/>
              </a:rPr>
              <a:t>Voordeel = kleinere kans op bijwerkingen elders in het lichaam </a:t>
            </a:r>
            <a:endParaRPr lang="nl-NL" sz="1900" dirty="0">
              <a:latin typeface="Arial" pitchFamily="34"/>
            </a:endParaRPr>
          </a:p>
          <a:p>
            <a:pPr marL="0" lvl="0" indent="0">
              <a:buNone/>
            </a:pPr>
            <a:r>
              <a:rPr lang="nl-NL" sz="1900" dirty="0">
                <a:latin typeface="Calibri Light" pitchFamily="34"/>
              </a:rPr>
              <a:t>Voorbeelden zijn huid crèmes, inhalatiemiddelen bij astma, oogdruppels. </a:t>
            </a:r>
            <a:endParaRPr lang="nl-NL" sz="1900" dirty="0">
              <a:latin typeface="Arial" pitchFamily="34"/>
            </a:endParaRPr>
          </a:p>
          <a:p>
            <a:pPr marL="0" lvl="0" indent="0">
              <a:buNone/>
            </a:pPr>
            <a:r>
              <a:rPr lang="nl-NL" sz="1900" dirty="0">
                <a:latin typeface="Calibri Light" pitchFamily="34"/>
              </a:rPr>
              <a:t> </a:t>
            </a:r>
            <a:endParaRPr lang="nl-NL" sz="1900" dirty="0">
              <a:latin typeface="Arial" pitchFamily="34"/>
            </a:endParaRPr>
          </a:p>
          <a:p>
            <a:pPr lvl="0"/>
            <a:r>
              <a:rPr lang="nl-NL" sz="1900" dirty="0">
                <a:latin typeface="Calibri Light" pitchFamily="34"/>
              </a:rPr>
              <a:t>Systemische behandeling = middel dat in een orgaan moet werken, maar er via de bloedbaan moet komen. </a:t>
            </a:r>
            <a:endParaRPr lang="nl-NL" sz="1900" dirty="0">
              <a:latin typeface="Arial" pitchFamily="34"/>
            </a:endParaRPr>
          </a:p>
          <a:p>
            <a:pPr marL="0" lvl="0" indent="0">
              <a:buNone/>
            </a:pPr>
            <a:r>
              <a:rPr lang="nl-NL" sz="1900" dirty="0">
                <a:latin typeface="Calibri Light" pitchFamily="34"/>
              </a:rPr>
              <a:t>Voorbeelden zijn parenterale en orale toediening</a:t>
            </a:r>
            <a:endParaRPr lang="nl-NL" sz="1900" dirty="0">
              <a:latin typeface="Arial" pitchFamily="34"/>
            </a:endParaRPr>
          </a:p>
          <a:p>
            <a:pPr lvl="0"/>
            <a:endParaRPr lang="nl-NL" sz="1900" dirty="0"/>
          </a:p>
        </p:txBody>
      </p:sp>
      <p:pic>
        <p:nvPicPr>
          <p:cNvPr id="3074" name="Picture 2" descr="De bronafbeelding bekijken">
            <a:extLst>
              <a:ext uri="{FF2B5EF4-FFF2-40B4-BE49-F238E27FC236}">
                <a16:creationId xmlns:a16="http://schemas.microsoft.com/office/drawing/2014/main" id="{8391405D-18DE-4B25-997A-EFC756C062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8" r="361" b="-1"/>
          <a:stretch/>
        </p:blipFill>
        <p:spPr bwMode="auto">
          <a:xfrm>
            <a:off x="5600700" y="1911097"/>
            <a:ext cx="6591300" cy="39001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4B6ECB93-D7FF-4F09-A8ED-D4588EE7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24E8D60-5263-4B12-9F95-631B87943539}"/>
              </a:ext>
            </a:extLst>
          </p:cNvPr>
          <p:cNvSpPr txBox="1">
            <a:spLocks noGrp="1"/>
          </p:cNvSpPr>
          <p:nvPr>
            <p:ph type="title"/>
          </p:nvPr>
        </p:nvSpPr>
        <p:spPr>
          <a:xfrm>
            <a:off x="838200" y="365760"/>
            <a:ext cx="10515600" cy="1325563"/>
          </a:xfrm>
        </p:spPr>
        <p:txBody>
          <a:bodyPr>
            <a:normAutofit/>
          </a:bodyPr>
          <a:lstStyle/>
          <a:p>
            <a:pPr lvl="0"/>
            <a:r>
              <a:rPr lang="nl-NL" dirty="0">
                <a:solidFill>
                  <a:schemeClr val="bg1"/>
                </a:solidFill>
              </a:rPr>
              <a:t>Algemene begrippen medicatieleer</a:t>
            </a:r>
          </a:p>
        </p:txBody>
      </p:sp>
      <p:sp>
        <p:nvSpPr>
          <p:cNvPr id="3" name="Tijdelijke aanduiding voor inhoud 2">
            <a:extLst>
              <a:ext uri="{FF2B5EF4-FFF2-40B4-BE49-F238E27FC236}">
                <a16:creationId xmlns:a16="http://schemas.microsoft.com/office/drawing/2014/main" id="{0E8CF88C-37F9-420F-97AF-412659869D01}"/>
              </a:ext>
            </a:extLst>
          </p:cNvPr>
          <p:cNvSpPr txBox="1">
            <a:spLocks noGrp="1"/>
          </p:cNvSpPr>
          <p:nvPr>
            <p:ph idx="1"/>
          </p:nvPr>
        </p:nvSpPr>
        <p:spPr>
          <a:xfrm>
            <a:off x="841248" y="2276857"/>
            <a:ext cx="5015484" cy="3900106"/>
          </a:xfrm>
        </p:spPr>
        <p:txBody>
          <a:bodyPr anchor="ctr">
            <a:normAutofit lnSpcReduction="10000"/>
          </a:bodyPr>
          <a:lstStyle/>
          <a:p>
            <a:pPr marL="342900" lvl="0" indent="-342900">
              <a:buFont typeface="Calibri Light" pitchFamily="34"/>
              <a:buChar char="-"/>
            </a:pPr>
            <a:r>
              <a:rPr lang="nl-NL" sz="2000" dirty="0">
                <a:highlight>
                  <a:srgbClr val="FFFF00"/>
                </a:highlight>
                <a:latin typeface="Calibri Light" pitchFamily="34"/>
              </a:rPr>
              <a:t>Recept </a:t>
            </a:r>
            <a:r>
              <a:rPr lang="nl-NL" sz="2000" dirty="0">
                <a:latin typeface="Calibri Light" pitchFamily="34"/>
              </a:rPr>
              <a:t>= schriftelijk verzoek van de arts aan de apotheker om een geneesmiddel te bereiden en af te leveren</a:t>
            </a:r>
            <a:endParaRPr lang="nl-NL" sz="2000" dirty="0">
              <a:latin typeface="Arial" pitchFamily="34"/>
            </a:endParaRPr>
          </a:p>
          <a:p>
            <a:pPr marL="342900" lvl="0" indent="-342900">
              <a:buFont typeface="Calibri Light" pitchFamily="34"/>
              <a:buChar char="-"/>
            </a:pPr>
            <a:r>
              <a:rPr lang="nl-NL" sz="2000" dirty="0">
                <a:highlight>
                  <a:srgbClr val="FFFF00"/>
                </a:highlight>
                <a:latin typeface="Calibri Light" pitchFamily="34"/>
              </a:rPr>
              <a:t>Merknaam</a:t>
            </a:r>
            <a:r>
              <a:rPr lang="nl-NL" sz="2000" dirty="0">
                <a:latin typeface="Calibri Light" pitchFamily="34"/>
              </a:rPr>
              <a:t> = beschermende naam van het geneesmiddel (fabrikant) </a:t>
            </a:r>
            <a:endParaRPr lang="nl-NL" sz="2000" dirty="0">
              <a:latin typeface="Arial" pitchFamily="34"/>
            </a:endParaRPr>
          </a:p>
          <a:p>
            <a:pPr marL="342900" lvl="0" indent="-342900">
              <a:buFont typeface="Calibri Light" pitchFamily="34"/>
              <a:buChar char="-"/>
            </a:pPr>
            <a:r>
              <a:rPr lang="nl-NL" sz="2000" dirty="0">
                <a:highlight>
                  <a:srgbClr val="FFFF00"/>
                </a:highlight>
                <a:latin typeface="Calibri Light" pitchFamily="34"/>
              </a:rPr>
              <a:t>Generieke naam </a:t>
            </a:r>
            <a:r>
              <a:rPr lang="nl-NL" sz="2000" dirty="0">
                <a:latin typeface="Calibri Light" pitchFamily="34"/>
              </a:rPr>
              <a:t>= geneesmiddel dat door de Wereldgezondheidsorganisatie is vastgesteld en over de hele wereld onder die naam bekend is. Deze naam is vaak een aanduiding van de werkzame scheikundige stof in het medicijn.</a:t>
            </a:r>
            <a:endParaRPr lang="nl-NL" sz="2000" dirty="0">
              <a:latin typeface="Arial" pitchFamily="34"/>
            </a:endParaRPr>
          </a:p>
          <a:p>
            <a:pPr marL="342900" lvl="0" indent="-342900">
              <a:buFont typeface="Calibri Light" pitchFamily="34"/>
              <a:buChar char="-"/>
            </a:pPr>
            <a:r>
              <a:rPr lang="nl-NL" sz="2000" dirty="0">
                <a:highlight>
                  <a:srgbClr val="FFFF00"/>
                </a:highlight>
                <a:latin typeface="Calibri Light" pitchFamily="34"/>
              </a:rPr>
              <a:t>FNA </a:t>
            </a:r>
            <a:r>
              <a:rPr lang="nl-NL" sz="2000" dirty="0">
                <a:latin typeface="Calibri Light" pitchFamily="34"/>
              </a:rPr>
              <a:t>= (</a:t>
            </a:r>
            <a:r>
              <a:rPr lang="nl-NL" sz="2000" b="1" i="0" dirty="0">
                <a:effectLst/>
                <a:latin typeface="Arial" panose="020B0604020202020204" pitchFamily="34" charset="0"/>
              </a:rPr>
              <a:t>Formularium Nederlandse Apothekers) </a:t>
            </a:r>
            <a:r>
              <a:rPr lang="nl-NL" sz="2000" dirty="0">
                <a:latin typeface="Calibri Light" pitchFamily="34"/>
              </a:rPr>
              <a:t>apotheker kan het medicijn zelf bereiden</a:t>
            </a:r>
            <a:endParaRPr lang="nl-NL" sz="2000" dirty="0"/>
          </a:p>
          <a:p>
            <a:pPr lvl="0"/>
            <a:endParaRPr lang="nl-NL" sz="2000" dirty="0"/>
          </a:p>
        </p:txBody>
      </p:sp>
      <p:pic>
        <p:nvPicPr>
          <p:cNvPr id="5122" name="Picture 2" descr="De bronafbeelding bekijken">
            <a:extLst>
              <a:ext uri="{FF2B5EF4-FFF2-40B4-BE49-F238E27FC236}">
                <a16:creationId xmlns:a16="http://schemas.microsoft.com/office/drawing/2014/main" id="{4DE7CC9A-1B9A-421B-90A6-E49FDD1713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55" r="1263" b="3"/>
          <a:stretch/>
        </p:blipFill>
        <p:spPr bwMode="auto">
          <a:xfrm>
            <a:off x="6335270" y="2276857"/>
            <a:ext cx="5015484" cy="3900106"/>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5A989E40-3AB2-408B-90CD-66A30ACC2D1B}"/>
              </a:ext>
            </a:extLst>
          </p:cNvPr>
          <p:cNvSpPr txBox="1"/>
          <p:nvPr/>
        </p:nvSpPr>
        <p:spPr>
          <a:xfrm>
            <a:off x="10369485" y="3139126"/>
            <a:ext cx="1677971" cy="369332"/>
          </a:xfrm>
          <a:prstGeom prst="rect">
            <a:avLst/>
          </a:prstGeom>
          <a:noFill/>
        </p:spPr>
        <p:txBody>
          <a:bodyPr wrap="square" rtlCol="0">
            <a:spAutoFit/>
          </a:bodyPr>
          <a:lstStyle/>
          <a:p>
            <a:r>
              <a:rPr lang="nl-NL" dirty="0"/>
              <a:t>Merknaam </a:t>
            </a:r>
          </a:p>
        </p:txBody>
      </p:sp>
      <p:sp>
        <p:nvSpPr>
          <p:cNvPr id="6" name="Tekstvak 5">
            <a:extLst>
              <a:ext uri="{FF2B5EF4-FFF2-40B4-BE49-F238E27FC236}">
                <a16:creationId xmlns:a16="http://schemas.microsoft.com/office/drawing/2014/main" id="{0A92B727-370D-408B-BD3E-3A45F9EBD4CE}"/>
              </a:ext>
            </a:extLst>
          </p:cNvPr>
          <p:cNvSpPr txBox="1"/>
          <p:nvPr/>
        </p:nvSpPr>
        <p:spPr>
          <a:xfrm>
            <a:off x="10662082" y="3932808"/>
            <a:ext cx="1385374" cy="646331"/>
          </a:xfrm>
          <a:prstGeom prst="rect">
            <a:avLst/>
          </a:prstGeom>
          <a:noFill/>
        </p:spPr>
        <p:txBody>
          <a:bodyPr wrap="square" rtlCol="0">
            <a:spAutoFit/>
          </a:bodyPr>
          <a:lstStyle/>
          <a:p>
            <a:r>
              <a:rPr lang="nl-NL" dirty="0"/>
              <a:t>Generieke naam</a:t>
            </a:r>
          </a:p>
        </p:txBody>
      </p:sp>
      <p:cxnSp>
        <p:nvCxnSpPr>
          <p:cNvPr id="8" name="Rechte verbindingslijn met pijl 7">
            <a:extLst>
              <a:ext uri="{FF2B5EF4-FFF2-40B4-BE49-F238E27FC236}">
                <a16:creationId xmlns:a16="http://schemas.microsoft.com/office/drawing/2014/main" id="{871AF4D5-853F-4C44-BDA4-ABA2798B5862}"/>
              </a:ext>
            </a:extLst>
          </p:cNvPr>
          <p:cNvCxnSpPr/>
          <p:nvPr/>
        </p:nvCxnSpPr>
        <p:spPr>
          <a:xfrm flipH="1">
            <a:off x="10244831" y="3508458"/>
            <a:ext cx="710214"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0" name="Rechte verbindingslijn met pijl 9">
            <a:extLst>
              <a:ext uri="{FF2B5EF4-FFF2-40B4-BE49-F238E27FC236}">
                <a16:creationId xmlns:a16="http://schemas.microsoft.com/office/drawing/2014/main" id="{F836C65E-2B82-4CC3-B707-51A954FB28FF}"/>
              </a:ext>
            </a:extLst>
          </p:cNvPr>
          <p:cNvCxnSpPr/>
          <p:nvPr/>
        </p:nvCxnSpPr>
        <p:spPr>
          <a:xfrm flipH="1" flipV="1">
            <a:off x="10244831" y="4394447"/>
            <a:ext cx="710214" cy="18469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3603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4B6ECB93-D7FF-4F09-A8ED-D4588EE7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24E8D60-5263-4B12-9F95-631B87943539}"/>
              </a:ext>
            </a:extLst>
          </p:cNvPr>
          <p:cNvSpPr txBox="1">
            <a:spLocks noGrp="1"/>
          </p:cNvSpPr>
          <p:nvPr>
            <p:ph type="title"/>
          </p:nvPr>
        </p:nvSpPr>
        <p:spPr>
          <a:xfrm>
            <a:off x="838200" y="365760"/>
            <a:ext cx="10515600" cy="1325563"/>
          </a:xfrm>
        </p:spPr>
        <p:txBody>
          <a:bodyPr>
            <a:normAutofit/>
          </a:bodyPr>
          <a:lstStyle/>
          <a:p>
            <a:pPr lvl="0"/>
            <a:r>
              <a:rPr lang="nl-NL">
                <a:solidFill>
                  <a:schemeClr val="bg1"/>
                </a:solidFill>
              </a:rPr>
              <a:t>Algemene begrippen medicatieleer</a:t>
            </a:r>
            <a:endParaRPr lang="nl-NL" dirty="0">
              <a:solidFill>
                <a:schemeClr val="bg1"/>
              </a:solidFill>
            </a:endParaRPr>
          </a:p>
        </p:txBody>
      </p:sp>
      <p:sp>
        <p:nvSpPr>
          <p:cNvPr id="3" name="Tijdelijke aanduiding voor inhoud 2">
            <a:extLst>
              <a:ext uri="{FF2B5EF4-FFF2-40B4-BE49-F238E27FC236}">
                <a16:creationId xmlns:a16="http://schemas.microsoft.com/office/drawing/2014/main" id="{0E8CF88C-37F9-420F-97AF-412659869D01}"/>
              </a:ext>
            </a:extLst>
          </p:cNvPr>
          <p:cNvSpPr txBox="1">
            <a:spLocks noGrp="1"/>
          </p:cNvSpPr>
          <p:nvPr>
            <p:ph idx="1"/>
          </p:nvPr>
        </p:nvSpPr>
        <p:spPr>
          <a:xfrm>
            <a:off x="841247" y="2276857"/>
            <a:ext cx="11134729" cy="4408028"/>
          </a:xfrm>
        </p:spPr>
        <p:txBody>
          <a:bodyPr anchor="ctr">
            <a:normAutofit/>
          </a:bodyPr>
          <a:lstStyle/>
          <a:p>
            <a:pPr marL="342900" marR="0" lvl="0" indent="-342900" algn="l" defTabSz="914400" rtl="0" eaLnBrk="1" fontAlgn="auto" latinLnBrk="0" hangingPunct="1">
              <a:lnSpc>
                <a:spcPct val="90000"/>
              </a:lnSpc>
              <a:spcBef>
                <a:spcPts val="300"/>
              </a:spcBef>
              <a:spcAft>
                <a:spcPts val="0"/>
              </a:spcAft>
              <a:buClrTx/>
              <a:buSzTx/>
              <a:buFont typeface="Calibri Light" pitchFamily="34"/>
              <a:buChar char="-"/>
              <a:tabLst/>
              <a:defRPr/>
            </a:pPr>
            <a:r>
              <a:rPr kumimoji="0" lang="nl-NL" sz="1800" b="0" i="0" u="none" strike="noStrike" kern="1200" cap="none" spc="0" normalizeH="0" baseline="0" noProof="0" dirty="0">
                <a:ln>
                  <a:noFill/>
                </a:ln>
                <a:effectLst/>
                <a:highlight>
                  <a:srgbClr val="FFFF00"/>
                </a:highlight>
                <a:uLnTx/>
                <a:uFillTx/>
                <a:latin typeface="Calibri Light" pitchFamily="34"/>
                <a:ea typeface="+mn-ea"/>
                <a:cs typeface="+mn-cs"/>
              </a:rPr>
              <a:t>Indicatie</a:t>
            </a:r>
            <a:r>
              <a:rPr kumimoji="0" lang="nl-NL" sz="1800" b="0" i="0" u="none" strike="noStrike" kern="1200" cap="none" spc="0" normalizeH="0" baseline="0" noProof="0" dirty="0">
                <a:ln>
                  <a:noFill/>
                </a:ln>
                <a:effectLst/>
                <a:uLnTx/>
                <a:uFillTx/>
                <a:latin typeface="Calibri Light" pitchFamily="34"/>
                <a:ea typeface="+mn-ea"/>
                <a:cs typeface="+mn-cs"/>
              </a:rPr>
              <a:t> = reden om het middel voor te schrijven</a:t>
            </a:r>
          </a:p>
          <a:p>
            <a:pPr marL="685800" marR="0" lvl="1" indent="-228600" algn="l" defTabSz="914400" rtl="0" eaLnBrk="1" fontAlgn="auto" latinLnBrk="0" hangingPunct="1">
              <a:lnSpc>
                <a:spcPct val="90000"/>
              </a:lnSpc>
              <a:spcBef>
                <a:spcPts val="300"/>
              </a:spcBef>
              <a:spcAft>
                <a:spcPts val="0"/>
              </a:spcAft>
              <a:buClr>
                <a:srgbClr val="2DA2BF"/>
              </a:buClr>
              <a:buSzTx/>
              <a:buFont typeface="Wingdings"/>
              <a:buChar char="à"/>
              <a:tabLst/>
              <a:defRPr/>
            </a:pPr>
            <a:r>
              <a:rPr kumimoji="0" lang="nl-NL" sz="1800" b="0" i="0" u="none" strike="noStrike" kern="1200" cap="none" spc="0" normalizeH="0" baseline="0" noProof="0" dirty="0">
                <a:ln>
                  <a:noFill/>
                </a:ln>
                <a:solidFill>
                  <a:srgbClr val="C00000"/>
                </a:solidFill>
                <a:effectLst/>
                <a:uLnTx/>
                <a:uFillTx/>
                <a:latin typeface="Calibri Light" pitchFamily="34"/>
                <a:ea typeface="+mn-ea"/>
                <a:cs typeface="Calibri Light" pitchFamily="34"/>
              </a:rPr>
              <a:t>causaal</a:t>
            </a:r>
            <a:r>
              <a:rPr kumimoji="0" lang="nl-NL" sz="1800" b="0" i="0" u="none" strike="noStrike" kern="1200" cap="none" spc="0" normalizeH="0" baseline="0" noProof="0" dirty="0">
                <a:ln>
                  <a:noFill/>
                </a:ln>
                <a:effectLst/>
                <a:uLnTx/>
                <a:uFillTx/>
                <a:latin typeface="Wingdings" pitchFamily="2"/>
                <a:ea typeface="+mn-ea"/>
                <a:cs typeface="Calibri Light" pitchFamily="34"/>
              </a:rPr>
              <a:t></a:t>
            </a:r>
            <a:r>
              <a:rPr kumimoji="0" lang="nl-NL" sz="1800" b="0" i="0" u="none" strike="noStrike" kern="1200" cap="none" spc="0" normalizeH="0" baseline="0" noProof="0" dirty="0">
                <a:ln>
                  <a:noFill/>
                </a:ln>
                <a:effectLst/>
                <a:uLnTx/>
                <a:uFillTx/>
                <a:latin typeface="Calibri Light" pitchFamily="34"/>
                <a:ea typeface="+mn-ea"/>
                <a:cs typeface="Calibri Light" pitchFamily="34"/>
              </a:rPr>
              <a:t> ter genezing</a:t>
            </a:r>
          </a:p>
          <a:p>
            <a:pPr marL="685800" marR="0" lvl="1" indent="-228600" algn="l" defTabSz="914400" rtl="0" eaLnBrk="1" fontAlgn="auto" latinLnBrk="0" hangingPunct="1">
              <a:lnSpc>
                <a:spcPct val="90000"/>
              </a:lnSpc>
              <a:spcBef>
                <a:spcPts val="300"/>
              </a:spcBef>
              <a:spcAft>
                <a:spcPts val="0"/>
              </a:spcAft>
              <a:buClr>
                <a:srgbClr val="2DA2BF"/>
              </a:buClr>
              <a:buSzTx/>
              <a:buFont typeface="Wingdings"/>
              <a:buChar char="à"/>
              <a:tabLst/>
              <a:defRPr/>
            </a:pPr>
            <a:r>
              <a:rPr kumimoji="0" lang="nl-NL" sz="1800" b="0" i="0" u="none" strike="noStrike" kern="1200" cap="none" spc="0" normalizeH="0" baseline="0" noProof="0" dirty="0">
                <a:ln>
                  <a:noFill/>
                </a:ln>
                <a:solidFill>
                  <a:srgbClr val="C00000"/>
                </a:solidFill>
                <a:effectLst/>
                <a:uLnTx/>
                <a:uFillTx/>
                <a:latin typeface="Calibri Light" pitchFamily="34"/>
                <a:ea typeface="+mn-ea"/>
                <a:cs typeface="Calibri Light" pitchFamily="34"/>
              </a:rPr>
              <a:t>Symptomatisch </a:t>
            </a:r>
            <a:r>
              <a:rPr kumimoji="0" lang="nl-NL" sz="1800" b="0" i="0" u="none" strike="noStrike" kern="1200" cap="none" spc="0" normalizeH="0" baseline="0" noProof="0" dirty="0">
                <a:ln>
                  <a:noFill/>
                </a:ln>
                <a:effectLst/>
                <a:uLnTx/>
                <a:uFillTx/>
                <a:latin typeface="Wingdings" pitchFamily="2"/>
                <a:ea typeface="+mn-ea"/>
                <a:cs typeface="Calibri Light" pitchFamily="34"/>
              </a:rPr>
              <a:t></a:t>
            </a:r>
            <a:r>
              <a:rPr kumimoji="0" lang="nl-NL" sz="1800" b="0" i="0" u="none" strike="noStrike" kern="1200" cap="none" spc="0" normalizeH="0" baseline="0" noProof="0" dirty="0">
                <a:ln>
                  <a:noFill/>
                </a:ln>
                <a:effectLst/>
                <a:uLnTx/>
                <a:uFillTx/>
                <a:latin typeface="Calibri Light" pitchFamily="34"/>
                <a:ea typeface="+mn-ea"/>
                <a:cs typeface="Calibri Light" pitchFamily="34"/>
              </a:rPr>
              <a:t> bestrijden van symptomen</a:t>
            </a:r>
          </a:p>
          <a:p>
            <a:pPr marL="685800" marR="0" lvl="1" indent="-228600" algn="l" defTabSz="914400" rtl="0" eaLnBrk="1" fontAlgn="auto" latinLnBrk="0" hangingPunct="1">
              <a:lnSpc>
                <a:spcPct val="90000"/>
              </a:lnSpc>
              <a:spcBef>
                <a:spcPts val="300"/>
              </a:spcBef>
              <a:spcAft>
                <a:spcPts val="0"/>
              </a:spcAft>
              <a:buClr>
                <a:srgbClr val="2DA2BF"/>
              </a:buClr>
              <a:buSzTx/>
              <a:buFont typeface="Wingdings"/>
              <a:buChar char="à"/>
              <a:tabLst/>
              <a:defRPr/>
            </a:pPr>
            <a:r>
              <a:rPr kumimoji="0" lang="nl-NL" sz="1800" b="0" i="0" u="none" strike="noStrike" kern="1200" cap="none" spc="0" normalizeH="0" baseline="0" noProof="0" dirty="0">
                <a:ln>
                  <a:noFill/>
                </a:ln>
                <a:solidFill>
                  <a:srgbClr val="C00000"/>
                </a:solidFill>
                <a:effectLst/>
                <a:uLnTx/>
                <a:uFillTx/>
                <a:latin typeface="Calibri Light" pitchFamily="34"/>
                <a:ea typeface="+mn-ea"/>
                <a:cs typeface="Calibri Light" pitchFamily="34"/>
              </a:rPr>
              <a:t>Suppletie</a:t>
            </a:r>
            <a:r>
              <a:rPr kumimoji="0" lang="nl-NL" sz="1800" b="0" i="0" u="none" strike="noStrike" kern="1200" cap="none" spc="0" normalizeH="0" baseline="0" noProof="0" dirty="0">
                <a:ln>
                  <a:noFill/>
                </a:ln>
                <a:effectLst/>
                <a:uLnTx/>
                <a:uFillTx/>
                <a:latin typeface="Calibri Light" pitchFamily="34"/>
                <a:ea typeface="+mn-ea"/>
                <a:cs typeface="Calibri Light" pitchFamily="34"/>
              </a:rPr>
              <a:t> </a:t>
            </a:r>
            <a:r>
              <a:rPr kumimoji="0" lang="nl-NL" sz="1800" b="0" i="0" u="none" strike="noStrike" kern="1200" cap="none" spc="0" normalizeH="0" baseline="0" noProof="0" dirty="0">
                <a:ln>
                  <a:noFill/>
                </a:ln>
                <a:effectLst/>
                <a:uLnTx/>
                <a:uFillTx/>
                <a:latin typeface="Wingdings" pitchFamily="2"/>
                <a:ea typeface="+mn-ea"/>
                <a:cs typeface="Calibri Light" pitchFamily="34"/>
              </a:rPr>
              <a:t></a:t>
            </a:r>
            <a:r>
              <a:rPr kumimoji="0" lang="nl-NL" sz="1800" b="0" i="0" u="none" strike="noStrike" kern="1200" cap="none" spc="0" normalizeH="0" baseline="0" noProof="0" dirty="0">
                <a:ln>
                  <a:noFill/>
                </a:ln>
                <a:effectLst/>
                <a:uLnTx/>
                <a:uFillTx/>
                <a:latin typeface="Calibri Light" pitchFamily="34"/>
                <a:ea typeface="+mn-ea"/>
                <a:cs typeface="Calibri Light" pitchFamily="34"/>
              </a:rPr>
              <a:t> aanvullen van tekorten</a:t>
            </a:r>
          </a:p>
          <a:p>
            <a:pPr marL="685800" marR="0" lvl="1" indent="-228600" algn="l" defTabSz="914400" rtl="0" eaLnBrk="1" fontAlgn="auto" latinLnBrk="0" hangingPunct="1">
              <a:lnSpc>
                <a:spcPct val="90000"/>
              </a:lnSpc>
              <a:spcBef>
                <a:spcPts val="300"/>
              </a:spcBef>
              <a:spcAft>
                <a:spcPts val="0"/>
              </a:spcAft>
              <a:buClr>
                <a:srgbClr val="2DA2BF"/>
              </a:buClr>
              <a:buSzTx/>
              <a:buFont typeface="Wingdings"/>
              <a:buChar char="à"/>
              <a:tabLst/>
              <a:defRPr/>
            </a:pPr>
            <a:r>
              <a:rPr kumimoji="0" lang="nl-NL" sz="1800" b="0" i="0" u="none" strike="noStrike" kern="1200" cap="none" spc="0" normalizeH="0" baseline="0" noProof="0" dirty="0">
                <a:ln>
                  <a:noFill/>
                </a:ln>
                <a:solidFill>
                  <a:srgbClr val="C00000"/>
                </a:solidFill>
                <a:effectLst/>
                <a:uLnTx/>
                <a:uFillTx/>
                <a:latin typeface="Calibri Light" pitchFamily="34"/>
                <a:ea typeface="+mn-ea"/>
                <a:cs typeface="Calibri Light" pitchFamily="34"/>
              </a:rPr>
              <a:t>Substitutie</a:t>
            </a:r>
            <a:r>
              <a:rPr kumimoji="0" lang="nl-NL" sz="1800" b="0" i="0" u="none" strike="noStrike" kern="1200" cap="none" spc="0" normalizeH="0" baseline="0" noProof="0" dirty="0">
                <a:ln>
                  <a:noFill/>
                </a:ln>
                <a:effectLst/>
                <a:uLnTx/>
                <a:uFillTx/>
                <a:latin typeface="Calibri Light" pitchFamily="34"/>
                <a:ea typeface="+mn-ea"/>
                <a:cs typeface="Calibri Light" pitchFamily="34"/>
              </a:rPr>
              <a:t> </a:t>
            </a:r>
            <a:r>
              <a:rPr kumimoji="0" lang="nl-NL" sz="1800" b="0" i="0" u="none" strike="noStrike" kern="1200" cap="none" spc="0" normalizeH="0" baseline="0" noProof="0" dirty="0">
                <a:ln>
                  <a:noFill/>
                </a:ln>
                <a:effectLst/>
                <a:uLnTx/>
                <a:uFillTx/>
                <a:latin typeface="Wingdings" pitchFamily="2"/>
                <a:ea typeface="+mn-ea"/>
                <a:cs typeface="Calibri Light" pitchFamily="34"/>
              </a:rPr>
              <a:t></a:t>
            </a:r>
            <a:r>
              <a:rPr kumimoji="0" lang="nl-NL" sz="1800" b="0" i="0" u="none" strike="noStrike" kern="1200" cap="none" spc="0" normalizeH="0" baseline="0" noProof="0" dirty="0">
                <a:ln>
                  <a:noFill/>
                </a:ln>
                <a:effectLst/>
                <a:uLnTx/>
                <a:uFillTx/>
                <a:latin typeface="Calibri Light" pitchFamily="34"/>
                <a:ea typeface="+mn-ea"/>
                <a:cs typeface="Calibri Light" pitchFamily="34"/>
              </a:rPr>
              <a:t> aanvullen van lichaamseigen stoffen </a:t>
            </a:r>
          </a:p>
          <a:p>
            <a:pPr marL="685800" marR="0" lvl="1" indent="-228600" algn="l" defTabSz="914400" rtl="0" eaLnBrk="1" fontAlgn="auto" latinLnBrk="0" hangingPunct="1">
              <a:lnSpc>
                <a:spcPct val="90000"/>
              </a:lnSpc>
              <a:spcBef>
                <a:spcPts val="300"/>
              </a:spcBef>
              <a:spcAft>
                <a:spcPts val="0"/>
              </a:spcAft>
              <a:buClr>
                <a:srgbClr val="2DA2BF"/>
              </a:buClr>
              <a:buSzTx/>
              <a:buFont typeface="Wingdings"/>
              <a:buChar char="à"/>
              <a:tabLst/>
              <a:defRPr/>
            </a:pPr>
            <a:r>
              <a:rPr kumimoji="0" lang="nl-NL" sz="1800" b="0" i="0" u="none" strike="noStrike" kern="1200" cap="none" spc="0" normalizeH="0" baseline="0" noProof="0" dirty="0">
                <a:ln>
                  <a:noFill/>
                </a:ln>
                <a:solidFill>
                  <a:srgbClr val="C00000"/>
                </a:solidFill>
                <a:effectLst/>
                <a:uLnTx/>
                <a:uFillTx/>
                <a:latin typeface="Calibri Light" pitchFamily="34"/>
                <a:ea typeface="+mn-ea"/>
                <a:cs typeface="Calibri Light" pitchFamily="34"/>
              </a:rPr>
              <a:t>Profylaxe</a:t>
            </a:r>
            <a:r>
              <a:rPr kumimoji="0" lang="nl-NL" sz="1800" b="0" i="0" u="none" strike="noStrike" kern="1200" cap="none" spc="0" normalizeH="0" baseline="0" noProof="0" dirty="0">
                <a:ln>
                  <a:noFill/>
                </a:ln>
                <a:effectLst/>
                <a:uLnTx/>
                <a:uFillTx/>
                <a:latin typeface="Calibri Light" pitchFamily="34"/>
                <a:ea typeface="+mn-ea"/>
                <a:cs typeface="Calibri Light" pitchFamily="34"/>
              </a:rPr>
              <a:t> </a:t>
            </a:r>
            <a:r>
              <a:rPr kumimoji="0" lang="nl-NL" sz="1800" b="0" i="0" u="none" strike="noStrike" kern="1200" cap="none" spc="0" normalizeH="0" baseline="0" noProof="0" dirty="0">
                <a:ln>
                  <a:noFill/>
                </a:ln>
                <a:effectLst/>
                <a:uLnTx/>
                <a:uFillTx/>
                <a:latin typeface="Wingdings" pitchFamily="2"/>
                <a:ea typeface="+mn-ea"/>
                <a:cs typeface="Calibri Light" pitchFamily="34"/>
              </a:rPr>
              <a:t></a:t>
            </a:r>
            <a:r>
              <a:rPr kumimoji="0" lang="nl-NL" sz="1800" b="0" i="0" u="none" strike="noStrike" kern="1200" cap="none" spc="0" normalizeH="0" baseline="0" noProof="0" dirty="0">
                <a:ln>
                  <a:noFill/>
                </a:ln>
                <a:effectLst/>
                <a:uLnTx/>
                <a:uFillTx/>
                <a:latin typeface="Calibri Light" pitchFamily="34"/>
                <a:ea typeface="+mn-ea"/>
                <a:cs typeface="Calibri Light" pitchFamily="34"/>
              </a:rPr>
              <a:t> ter preventie van ziekte </a:t>
            </a:r>
          </a:p>
          <a:p>
            <a:pPr marL="685800" marR="0" lvl="1" indent="-228600" algn="l" defTabSz="914400" rtl="0" eaLnBrk="1" fontAlgn="auto" latinLnBrk="0" hangingPunct="1">
              <a:lnSpc>
                <a:spcPct val="90000"/>
              </a:lnSpc>
              <a:spcBef>
                <a:spcPts val="300"/>
              </a:spcBef>
              <a:spcAft>
                <a:spcPts val="0"/>
              </a:spcAft>
              <a:buClr>
                <a:srgbClr val="2DA2BF"/>
              </a:buClr>
              <a:buSzTx/>
              <a:buFont typeface="Wingdings"/>
              <a:buChar char="à"/>
              <a:tabLst/>
              <a:defRPr/>
            </a:pPr>
            <a:r>
              <a:rPr kumimoji="0" lang="nl-NL" sz="1800" b="0" i="0" u="none" strike="noStrike" kern="1200" cap="none" spc="0" normalizeH="0" baseline="0" noProof="0" dirty="0">
                <a:ln>
                  <a:noFill/>
                </a:ln>
                <a:solidFill>
                  <a:srgbClr val="C00000"/>
                </a:solidFill>
                <a:effectLst/>
                <a:uLnTx/>
                <a:uFillTx/>
                <a:latin typeface="Calibri Light" pitchFamily="34"/>
                <a:ea typeface="+mn-ea"/>
                <a:cs typeface="Calibri Light" pitchFamily="34"/>
              </a:rPr>
              <a:t>Placebo </a:t>
            </a:r>
            <a:r>
              <a:rPr kumimoji="0" lang="nl-NL" sz="1800" b="0" i="0" u="none" strike="noStrike" kern="1200" cap="none" spc="0" normalizeH="0" baseline="0" noProof="0" dirty="0">
                <a:ln>
                  <a:noFill/>
                </a:ln>
                <a:effectLst/>
                <a:uLnTx/>
                <a:uFillTx/>
                <a:latin typeface="Wingdings" pitchFamily="2"/>
                <a:ea typeface="+mn-ea"/>
                <a:cs typeface="Calibri Light" pitchFamily="34"/>
              </a:rPr>
              <a:t></a:t>
            </a:r>
            <a:r>
              <a:rPr kumimoji="0" lang="nl-NL" sz="1800" b="0" i="0" u="none" strike="noStrike" kern="1200" cap="none" spc="0" normalizeH="0" baseline="0" noProof="0" dirty="0">
                <a:ln>
                  <a:noFill/>
                </a:ln>
                <a:effectLst/>
                <a:uLnTx/>
                <a:uFillTx/>
                <a:latin typeface="Calibri Light" pitchFamily="34"/>
                <a:ea typeface="+mn-ea"/>
                <a:cs typeface="Calibri Light" pitchFamily="34"/>
              </a:rPr>
              <a:t> vooral gebruikt bij geneesmiddelenonderzoek</a:t>
            </a:r>
          </a:p>
          <a:p>
            <a:pPr marL="342900" marR="0" lvl="0" indent="-342900" algn="l" defTabSz="914400" rtl="0" eaLnBrk="1" fontAlgn="auto" latinLnBrk="0" hangingPunct="1">
              <a:lnSpc>
                <a:spcPct val="90000"/>
              </a:lnSpc>
              <a:spcBef>
                <a:spcPts val="300"/>
              </a:spcBef>
              <a:spcAft>
                <a:spcPts val="0"/>
              </a:spcAft>
              <a:buClrTx/>
              <a:buSzTx/>
              <a:buFont typeface="Calibri Light" pitchFamily="34"/>
              <a:buChar char="-"/>
              <a:tabLst/>
              <a:defRPr/>
            </a:pPr>
            <a:endParaRPr kumimoji="0" lang="nl-NL" sz="1800" b="0" i="0" u="none" strike="noStrike" kern="1200" cap="none" spc="0" normalizeH="0" baseline="0" noProof="0" dirty="0">
              <a:ln>
                <a:noFill/>
              </a:ln>
              <a:effectLst/>
              <a:uLnTx/>
              <a:uFillTx/>
              <a:latin typeface="Arial" pitchFamily="34"/>
              <a:ea typeface="+mn-ea"/>
              <a:cs typeface="+mn-cs"/>
            </a:endParaRPr>
          </a:p>
          <a:p>
            <a:pPr marL="342900" marR="0" lvl="0" indent="-342900" algn="l" defTabSz="914400" rtl="0" eaLnBrk="1" fontAlgn="auto" latinLnBrk="0" hangingPunct="1">
              <a:lnSpc>
                <a:spcPct val="90000"/>
              </a:lnSpc>
              <a:spcBef>
                <a:spcPts val="300"/>
              </a:spcBef>
              <a:spcAft>
                <a:spcPts val="0"/>
              </a:spcAft>
              <a:buClrTx/>
              <a:buSzTx/>
              <a:buFont typeface="Calibri Light" pitchFamily="34"/>
              <a:buChar char="-"/>
              <a:tabLst/>
              <a:defRPr/>
            </a:pPr>
            <a:r>
              <a:rPr kumimoji="0" lang="nl-NL" sz="1800" b="0" i="0" u="none" strike="noStrike" kern="1200" cap="none" spc="0" normalizeH="0" baseline="0" noProof="0" dirty="0">
                <a:ln>
                  <a:noFill/>
                </a:ln>
                <a:effectLst/>
                <a:highlight>
                  <a:srgbClr val="FFFF00"/>
                </a:highlight>
                <a:uLnTx/>
                <a:uFillTx/>
                <a:latin typeface="Calibri Light" pitchFamily="34"/>
                <a:ea typeface="+mn-ea"/>
                <a:cs typeface="+mn-cs"/>
              </a:rPr>
              <a:t>Contra indicatie </a:t>
            </a:r>
            <a:r>
              <a:rPr kumimoji="0" lang="nl-NL" sz="1800" b="0" i="0" u="none" strike="noStrike" kern="1200" cap="none" spc="0" normalizeH="0" baseline="0" noProof="0" dirty="0">
                <a:ln>
                  <a:noFill/>
                </a:ln>
                <a:effectLst/>
                <a:uLnTx/>
                <a:uFillTx/>
                <a:latin typeface="Calibri Light" pitchFamily="34"/>
                <a:ea typeface="+mn-ea"/>
                <a:cs typeface="+mn-cs"/>
              </a:rPr>
              <a:t>= reden om het middel niet (op deze wijze) te geven  (bijvoorbeeld bij een zwangerschap of slechte nierfunctie) </a:t>
            </a:r>
          </a:p>
          <a:p>
            <a:pPr marL="685800" marR="0" lvl="1" indent="-228600" algn="l" defTabSz="914400" rtl="0" eaLnBrk="1" fontAlgn="auto" latinLnBrk="0" hangingPunct="1">
              <a:lnSpc>
                <a:spcPct val="90000"/>
              </a:lnSpc>
              <a:spcBef>
                <a:spcPts val="300"/>
              </a:spcBef>
              <a:spcAft>
                <a:spcPts val="0"/>
              </a:spcAft>
              <a:buClr>
                <a:srgbClr val="2DA2BF"/>
              </a:buClr>
              <a:buSzTx/>
              <a:buFont typeface="Wingdings"/>
              <a:buChar char="à"/>
              <a:tabLst/>
              <a:defRPr/>
            </a:pPr>
            <a:r>
              <a:rPr kumimoji="0" lang="nl-NL" sz="1800" b="0" i="0" u="none" strike="noStrike" kern="1200" cap="none" spc="0" normalizeH="0" baseline="0" noProof="0" dirty="0">
                <a:ln>
                  <a:noFill/>
                </a:ln>
                <a:solidFill>
                  <a:srgbClr val="C00000"/>
                </a:solidFill>
                <a:effectLst/>
                <a:uLnTx/>
                <a:uFillTx/>
                <a:latin typeface="Calibri" pitchFamily="34"/>
                <a:ea typeface="+mn-ea"/>
                <a:cs typeface="Calibri" pitchFamily="34"/>
              </a:rPr>
              <a:t>Relatief; </a:t>
            </a:r>
            <a:r>
              <a:rPr kumimoji="0" lang="nl-NL" sz="1800" b="0" i="0" u="none" strike="noStrike" kern="1200" cap="none" spc="0" normalizeH="0" baseline="0" noProof="0" dirty="0">
                <a:ln>
                  <a:noFill/>
                </a:ln>
                <a:effectLst/>
                <a:uLnTx/>
                <a:uFillTx/>
                <a:latin typeface="Calibri" pitchFamily="34"/>
                <a:ea typeface="+mn-ea"/>
                <a:cs typeface="Calibri" pitchFamily="34"/>
              </a:rPr>
              <a:t>het wordt ontraden om het middel voor te schrijven</a:t>
            </a:r>
          </a:p>
          <a:p>
            <a:pPr marL="685800" marR="0" lvl="1" indent="-228600" algn="l" defTabSz="914400" rtl="0" eaLnBrk="1" fontAlgn="auto" latinLnBrk="0" hangingPunct="1">
              <a:lnSpc>
                <a:spcPct val="90000"/>
              </a:lnSpc>
              <a:spcBef>
                <a:spcPts val="300"/>
              </a:spcBef>
              <a:spcAft>
                <a:spcPts val="0"/>
              </a:spcAft>
              <a:buClr>
                <a:srgbClr val="2DA2BF"/>
              </a:buClr>
              <a:buSzTx/>
              <a:buFont typeface="Wingdings"/>
              <a:buChar char="à"/>
              <a:tabLst/>
              <a:defRPr/>
            </a:pPr>
            <a:r>
              <a:rPr kumimoji="0" lang="nl-NL" sz="1800" b="0" i="0" u="none" strike="noStrike" kern="1200" cap="none" spc="0" normalizeH="0" baseline="0" noProof="0" dirty="0">
                <a:ln>
                  <a:noFill/>
                </a:ln>
                <a:solidFill>
                  <a:srgbClr val="C00000"/>
                </a:solidFill>
                <a:effectLst/>
                <a:uLnTx/>
                <a:uFillTx/>
                <a:latin typeface="Calibri" pitchFamily="34"/>
                <a:ea typeface="+mn-ea"/>
                <a:cs typeface="Calibri" pitchFamily="34"/>
              </a:rPr>
              <a:t>Absoluut; </a:t>
            </a:r>
            <a:r>
              <a:rPr kumimoji="0" lang="nl-NL" sz="1800" b="0" i="0" u="none" strike="noStrike" kern="1200" cap="none" spc="0" normalizeH="0" baseline="0" noProof="0" dirty="0">
                <a:ln>
                  <a:noFill/>
                </a:ln>
                <a:effectLst/>
                <a:uLnTx/>
                <a:uFillTx/>
                <a:latin typeface="Calibri" pitchFamily="34"/>
                <a:ea typeface="+mn-ea"/>
                <a:cs typeface="Calibri" pitchFamily="34"/>
              </a:rPr>
              <a:t>een verbod om het middel voor te schrijven</a:t>
            </a:r>
          </a:p>
          <a:p>
            <a:pPr lvl="0"/>
            <a:endParaRPr lang="nl-NL" sz="2000" dirty="0"/>
          </a:p>
        </p:txBody>
      </p:sp>
    </p:spTree>
    <p:extLst>
      <p:ext uri="{BB962C8B-B14F-4D97-AF65-F5344CB8AC3E}">
        <p14:creationId xmlns:p14="http://schemas.microsoft.com/office/powerpoint/2010/main" val="355205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4B6ECB93-D7FF-4F09-A8ED-D4588EE7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24E8D60-5263-4B12-9F95-631B87943539}"/>
              </a:ext>
            </a:extLst>
          </p:cNvPr>
          <p:cNvSpPr txBox="1">
            <a:spLocks noGrp="1"/>
          </p:cNvSpPr>
          <p:nvPr>
            <p:ph type="title"/>
          </p:nvPr>
        </p:nvSpPr>
        <p:spPr>
          <a:xfrm>
            <a:off x="838200" y="365760"/>
            <a:ext cx="10515600" cy="1325563"/>
          </a:xfrm>
        </p:spPr>
        <p:txBody>
          <a:bodyPr>
            <a:normAutofit/>
          </a:bodyPr>
          <a:lstStyle/>
          <a:p>
            <a:pPr lvl="0"/>
            <a:r>
              <a:rPr lang="nl-NL">
                <a:solidFill>
                  <a:schemeClr val="bg1"/>
                </a:solidFill>
              </a:rPr>
              <a:t>Algemene begrippen medicatieleer</a:t>
            </a:r>
            <a:endParaRPr lang="nl-NL" dirty="0">
              <a:solidFill>
                <a:schemeClr val="bg1"/>
              </a:solidFill>
            </a:endParaRPr>
          </a:p>
        </p:txBody>
      </p:sp>
      <p:sp>
        <p:nvSpPr>
          <p:cNvPr id="3" name="Tijdelijke aanduiding voor inhoud 2">
            <a:extLst>
              <a:ext uri="{FF2B5EF4-FFF2-40B4-BE49-F238E27FC236}">
                <a16:creationId xmlns:a16="http://schemas.microsoft.com/office/drawing/2014/main" id="{0E8CF88C-37F9-420F-97AF-412659869D01}"/>
              </a:ext>
            </a:extLst>
          </p:cNvPr>
          <p:cNvSpPr txBox="1">
            <a:spLocks noGrp="1"/>
          </p:cNvSpPr>
          <p:nvPr>
            <p:ph idx="1"/>
          </p:nvPr>
        </p:nvSpPr>
        <p:spPr>
          <a:xfrm>
            <a:off x="841247" y="2276857"/>
            <a:ext cx="11134729" cy="4408028"/>
          </a:xfrm>
        </p:spPr>
        <p:txBody>
          <a:bodyPr anchor="ctr">
            <a:normAutofit/>
          </a:bodyPr>
          <a:lstStyle/>
          <a:p>
            <a:pPr marL="342900" lvl="0" indent="-342900">
              <a:buFont typeface="Calibri Light" pitchFamily="34"/>
              <a:buChar char="-"/>
            </a:pPr>
            <a:r>
              <a:rPr lang="nl-NL" sz="1800" dirty="0">
                <a:highlight>
                  <a:srgbClr val="FFFF00"/>
                </a:highlight>
                <a:latin typeface="Calibri Light" pitchFamily="34"/>
              </a:rPr>
              <a:t>Dosis</a:t>
            </a:r>
            <a:r>
              <a:rPr lang="nl-NL" sz="1800" dirty="0">
                <a:latin typeface="Calibri Light" pitchFamily="34"/>
              </a:rPr>
              <a:t> = toegediende hoeveelheid (uitgedrukt in gewichtseenheid of IE) </a:t>
            </a:r>
            <a:endParaRPr lang="nl-NL" sz="1800" dirty="0">
              <a:latin typeface="Arial" pitchFamily="34"/>
            </a:endParaRPr>
          </a:p>
          <a:p>
            <a:pPr marL="342900" lvl="0" indent="-342900">
              <a:buFont typeface="Calibri Light" pitchFamily="34"/>
              <a:buChar char="-"/>
            </a:pPr>
            <a:r>
              <a:rPr lang="nl-NL" sz="1800" dirty="0">
                <a:highlight>
                  <a:srgbClr val="FFFF00"/>
                </a:highlight>
                <a:latin typeface="Calibri Light" pitchFamily="34"/>
              </a:rPr>
              <a:t>Dosisinterval </a:t>
            </a:r>
            <a:r>
              <a:rPr lang="nl-NL" sz="1800" dirty="0">
                <a:latin typeface="Calibri Light" pitchFamily="34"/>
              </a:rPr>
              <a:t>= tijdsduur tussen twee opeenvolgende toedieningsmomenten </a:t>
            </a:r>
            <a:endParaRPr lang="nl-NL" sz="1800" dirty="0">
              <a:latin typeface="Arial" pitchFamily="34"/>
            </a:endParaRPr>
          </a:p>
          <a:p>
            <a:pPr marL="342900" lvl="0" indent="-342900">
              <a:buFont typeface="Calibri Light" pitchFamily="34"/>
              <a:buChar char="-"/>
            </a:pPr>
            <a:r>
              <a:rPr lang="nl-NL" sz="1800" dirty="0">
                <a:highlight>
                  <a:srgbClr val="FFFF00"/>
                </a:highlight>
                <a:latin typeface="Calibri Light" pitchFamily="34"/>
              </a:rPr>
              <a:t>Onderhoudsdosering</a:t>
            </a:r>
            <a:r>
              <a:rPr lang="nl-NL" sz="1800" dirty="0">
                <a:latin typeface="Calibri Light" pitchFamily="34"/>
              </a:rPr>
              <a:t> = hoeveelheid medicijnen die ervoor zorgt dat de hoeveelheid werkzame stof in het bloed stabiel blijft (bij regelmatige inname) </a:t>
            </a:r>
            <a:endParaRPr lang="nl-NL" sz="1800" dirty="0">
              <a:latin typeface="Arial" pitchFamily="34"/>
            </a:endParaRPr>
          </a:p>
          <a:p>
            <a:pPr marL="342900" lvl="0" indent="-342900">
              <a:buFont typeface="Calibri Light" pitchFamily="34"/>
              <a:buChar char="-"/>
            </a:pPr>
            <a:r>
              <a:rPr lang="nl-NL" sz="1800" dirty="0">
                <a:highlight>
                  <a:srgbClr val="FFFF00"/>
                </a:highlight>
                <a:latin typeface="Calibri Light" pitchFamily="34"/>
              </a:rPr>
              <a:t>Plasmaspiegel </a:t>
            </a:r>
            <a:r>
              <a:rPr lang="nl-NL" sz="1800" dirty="0">
                <a:latin typeface="Calibri Light" pitchFamily="34"/>
              </a:rPr>
              <a:t>= concentratie van een stof in het bloed </a:t>
            </a:r>
            <a:endParaRPr lang="nl-NL" sz="1800" dirty="0">
              <a:latin typeface="Arial" pitchFamily="34"/>
            </a:endParaRPr>
          </a:p>
          <a:p>
            <a:pPr marL="342900" lvl="0" indent="-342900">
              <a:buFont typeface="Calibri Light" pitchFamily="34"/>
              <a:buChar char="-"/>
            </a:pPr>
            <a:r>
              <a:rPr lang="nl-NL" sz="1800" dirty="0">
                <a:highlight>
                  <a:srgbClr val="FFFF00"/>
                </a:highlight>
                <a:latin typeface="Calibri Light" pitchFamily="34"/>
              </a:rPr>
              <a:t>Oplaaddosis </a:t>
            </a:r>
            <a:r>
              <a:rPr lang="nl-NL" sz="1800" dirty="0">
                <a:latin typeface="Calibri Light" pitchFamily="34"/>
              </a:rPr>
              <a:t>= hogere begindosis om de plasmaspiegel snel op peil te krijgen</a:t>
            </a:r>
          </a:p>
          <a:p>
            <a:pPr marL="342900" lvl="0" indent="-342900">
              <a:buFont typeface="Calibri Light" pitchFamily="34"/>
              <a:buChar char="-"/>
            </a:pPr>
            <a:r>
              <a:rPr lang="nl-NL" sz="1800" dirty="0">
                <a:highlight>
                  <a:srgbClr val="FFFF00"/>
                </a:highlight>
                <a:latin typeface="Calibri Light" pitchFamily="34"/>
              </a:rPr>
              <a:t>Kuur</a:t>
            </a:r>
            <a:r>
              <a:rPr lang="nl-NL" sz="1800" dirty="0">
                <a:latin typeface="Calibri Light" pitchFamily="34"/>
              </a:rPr>
              <a:t> = vooraf bepaalde periode waarin het middel ingenomen moet worden om het gewenste effect te bereiken en om ongewenste effecten bij langdurig gebruik te voorkomen </a:t>
            </a:r>
          </a:p>
          <a:p>
            <a:pPr lvl="0"/>
            <a:endParaRPr lang="nl-NL" sz="2000" dirty="0"/>
          </a:p>
        </p:txBody>
      </p:sp>
    </p:spTree>
    <p:extLst>
      <p:ext uri="{BB962C8B-B14F-4D97-AF65-F5344CB8AC3E}">
        <p14:creationId xmlns:p14="http://schemas.microsoft.com/office/powerpoint/2010/main" val="253945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1283</Words>
  <Application>Microsoft Office PowerPoint</Application>
  <PresentationFormat>Breedbeeld</PresentationFormat>
  <Paragraphs>192</Paragraphs>
  <Slides>24</Slides>
  <Notes>10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24</vt:i4>
      </vt:variant>
    </vt:vector>
  </HeadingPairs>
  <TitlesOfParts>
    <vt:vector size="32" baseType="lpstr">
      <vt:lpstr>Arial</vt:lpstr>
      <vt:lpstr>Calibri</vt:lpstr>
      <vt:lpstr>Calibri Light</vt:lpstr>
      <vt:lpstr>Gill Sans MT</vt:lpstr>
      <vt:lpstr>Verdana</vt:lpstr>
      <vt:lpstr>Wingdings</vt:lpstr>
      <vt:lpstr>Wingdings 3</vt:lpstr>
      <vt:lpstr>Kantoorthema</vt:lpstr>
      <vt:lpstr>1.11 Medicatieleer</vt:lpstr>
      <vt:lpstr>opbouw </vt:lpstr>
      <vt:lpstr>Term FARMACOLOGIE </vt:lpstr>
      <vt:lpstr>Medicijnen zijn allemaal giftig?  </vt:lpstr>
      <vt:lpstr>Doelen medicatietoediening</vt:lpstr>
      <vt:lpstr>Lokale en systematische behandeling</vt:lpstr>
      <vt:lpstr>Algemene begrippen medicatieleer</vt:lpstr>
      <vt:lpstr>Algemene begrippen medicatieleer</vt:lpstr>
      <vt:lpstr>Algemene begrippen medicatieleer</vt:lpstr>
      <vt:lpstr>Algemene begrippen medicatieleer</vt:lpstr>
      <vt:lpstr>Werking </vt:lpstr>
      <vt:lpstr>Opname in het lichaam </vt:lpstr>
      <vt:lpstr>Nog een aantal begrippen  </vt:lpstr>
      <vt:lpstr>Toedieningswijze</vt:lpstr>
      <vt:lpstr>Toedieningswijze – oraal</vt:lpstr>
      <vt:lpstr>Vertraagde afgifte</vt:lpstr>
      <vt:lpstr>Toedieningswijze - Rectaal</vt:lpstr>
      <vt:lpstr>Groepen medicijnen</vt:lpstr>
      <vt:lpstr>Groepen medicijen</vt:lpstr>
      <vt:lpstr>PowerPoint-presentatie</vt:lpstr>
      <vt:lpstr>Farmacotherapeutisch Kompas (FK)</vt:lpstr>
      <vt:lpstr>Toepassen van je kennis </vt:lpstr>
      <vt:lpstr>Niet alle toetsdoelstellingen beantwoord </vt:lpstr>
      <vt:lpstr>Vanmiddag onderwijsactiviteit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Nicole Hazendonk</dc:creator>
  <cp:lastModifiedBy>Nicole Hazendonk</cp:lastModifiedBy>
  <cp:revision>2</cp:revision>
  <dcterms:created xsi:type="dcterms:W3CDTF">2022-02-14T09:07:43Z</dcterms:created>
  <dcterms:modified xsi:type="dcterms:W3CDTF">2022-06-21T15:58:01Z</dcterms:modified>
</cp:coreProperties>
</file>